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0" r:id="rId3"/>
    <p:sldId id="302" r:id="rId4"/>
    <p:sldId id="304" r:id="rId5"/>
    <p:sldId id="306" r:id="rId6"/>
    <p:sldId id="308" r:id="rId7"/>
    <p:sldId id="731" r:id="rId8"/>
    <p:sldId id="345" r:id="rId9"/>
    <p:sldId id="732" r:id="rId10"/>
    <p:sldId id="313" r:id="rId11"/>
    <p:sldId id="437" r:id="rId12"/>
    <p:sldId id="441" r:id="rId13"/>
    <p:sldId id="342" r:id="rId14"/>
    <p:sldId id="438" r:id="rId15"/>
    <p:sldId id="44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67" y="8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A040-B794-CB6F-FA89-E438DCBF4F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F8C312-3E43-EA21-47DA-EC698D625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9EA869-4710-827E-ACDE-0A1652FE461B}"/>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7A3A4310-9757-9D8B-A030-C29321AA9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91B2F-D614-BE0E-C5F9-05E133171CF9}"/>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219737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31A-5024-1542-693D-9F292FB4F3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1C5DB8-CE1F-21F0-3FF0-9FD3C8B54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80616-04CC-817B-643A-EEDBE74CF3D8}"/>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8C2BEF65-EA34-81FE-EC1A-FADCD8639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1246E-5FFB-88E6-1A23-EB77039EA605}"/>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2359925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ED72-B4CF-FE60-CEBE-9037DAE41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61E69-B853-ABBA-A9C7-FA929EAD0F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0C5F7-8221-BCC4-04F1-9B0A7179ACAE}"/>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8E9B330A-8E87-C8EC-3411-B11F6D862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2A142-2FFF-723B-33C0-E7042A4EC913}"/>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9903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6207-9428-2563-B2B5-1C1BE869A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03AFAE-0091-B6BD-D222-BFC46E8A9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22E60-01BA-310A-1E4D-7AA78EDC3F0C}"/>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B7158EB7-C32F-86F0-CE79-437298ECF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7E501-013B-B3DB-C356-AF7B95EFE8D9}"/>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89485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58D9-BABB-12F3-9D9D-3C101AC8E0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9B052A-4C4B-AB6C-554F-ED1787397B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9B694B-069F-2335-9D34-D41F9FB9996C}"/>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080361C3-E59B-7418-BAC2-3AA006016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B88A8-10D8-BCAE-8657-8826AF0C45E6}"/>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275886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F950-0305-50B4-4830-E9402FA7D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83696-6FFF-DB4A-1C99-88B1B19C92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E2E62-DB45-1EE5-E437-384B834B36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7E1F5B-DDBC-3ED8-6D58-894247187823}"/>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6" name="Footer Placeholder 5">
            <a:extLst>
              <a:ext uri="{FF2B5EF4-FFF2-40B4-BE49-F238E27FC236}">
                <a16:creationId xmlns:a16="http://schemas.microsoft.com/office/drawing/2014/main" id="{FF72920E-3817-D0C9-4B01-B24CC5E90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0EB10-788B-D3D9-54F0-25828311DA59}"/>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202547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25C7-2FD5-B414-0AF9-A682EDBA5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7D8D92-9E86-6856-CA95-978D7D61A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B037C0-ECC7-481E-BB2A-985C2761BC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4E48E5-EDEF-7152-59AA-82BC5CC3CA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114ADA-F0B5-C455-FEC6-7E931AF6E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7C5F61-0060-5152-E8BB-29399D1FBFB5}"/>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8" name="Footer Placeholder 7">
            <a:extLst>
              <a:ext uri="{FF2B5EF4-FFF2-40B4-BE49-F238E27FC236}">
                <a16:creationId xmlns:a16="http://schemas.microsoft.com/office/drawing/2014/main" id="{AE1C4C1B-F350-F2F6-68CA-7DDA75D30D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6C685-B096-8DDC-DD98-2E94B9C6AE3D}"/>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161871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BAF1-0FCE-1815-5A27-15FBC1EA24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D1387-1986-ECCB-2D3F-0EF0379EDA8D}"/>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4" name="Footer Placeholder 3">
            <a:extLst>
              <a:ext uri="{FF2B5EF4-FFF2-40B4-BE49-F238E27FC236}">
                <a16:creationId xmlns:a16="http://schemas.microsoft.com/office/drawing/2014/main" id="{A4DBD1AA-054D-8946-2342-CF0CE8BCDC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422E75-577B-B5AF-CEC5-145C5C86580F}"/>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365217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8253DE-D490-2B1A-93E9-0F7FF5CE3685}"/>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3" name="Footer Placeholder 2">
            <a:extLst>
              <a:ext uri="{FF2B5EF4-FFF2-40B4-BE49-F238E27FC236}">
                <a16:creationId xmlns:a16="http://schemas.microsoft.com/office/drawing/2014/main" id="{2AA6B082-BA98-B223-0F19-E82ED9C2D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94C8D3-36FB-4925-4136-2BCCC7279FA2}"/>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165880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63FE-AB7E-C7CA-A0D5-F607912DB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3E23D3-82B6-804E-E6EF-16441DAF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29D46C-6BED-5E5B-37A0-D083DA824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E4E9B-8ED3-1CB0-9561-A40CB72B5207}"/>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6" name="Footer Placeholder 5">
            <a:extLst>
              <a:ext uri="{FF2B5EF4-FFF2-40B4-BE49-F238E27FC236}">
                <a16:creationId xmlns:a16="http://schemas.microsoft.com/office/drawing/2014/main" id="{FEEC3DFF-1E91-5D5D-023F-371018830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DF575-9169-D319-1F23-4DB0F2262715}"/>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422801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FA95-5E80-0B39-6C9E-CC1F323D2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1431-75F2-2C6C-2090-E3D07CF16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F335DC-9F5C-414F-2CA3-EFA20702B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1079E-B75B-D3AA-568B-DEAABF1D2B1B}"/>
              </a:ext>
            </a:extLst>
          </p:cNvPr>
          <p:cNvSpPr>
            <a:spLocks noGrp="1"/>
          </p:cNvSpPr>
          <p:nvPr>
            <p:ph type="dt" sz="half" idx="10"/>
          </p:nvPr>
        </p:nvSpPr>
        <p:spPr/>
        <p:txBody>
          <a:bodyPr/>
          <a:lstStyle/>
          <a:p>
            <a:fld id="{00A1E29E-DB1C-454E-A6AB-3DD8C25650E3}" type="datetimeFigureOut">
              <a:rPr lang="en-US" smtClean="0"/>
              <a:t>3/14/2023</a:t>
            </a:fld>
            <a:endParaRPr lang="en-US"/>
          </a:p>
        </p:txBody>
      </p:sp>
      <p:sp>
        <p:nvSpPr>
          <p:cNvPr id="6" name="Footer Placeholder 5">
            <a:extLst>
              <a:ext uri="{FF2B5EF4-FFF2-40B4-BE49-F238E27FC236}">
                <a16:creationId xmlns:a16="http://schemas.microsoft.com/office/drawing/2014/main" id="{538E87C9-107B-4ACE-7177-222429A5D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F567EF-A029-4F38-FCE5-C2BAF12DFE3E}"/>
              </a:ext>
            </a:extLst>
          </p:cNvPr>
          <p:cNvSpPr>
            <a:spLocks noGrp="1"/>
          </p:cNvSpPr>
          <p:nvPr>
            <p:ph type="sldNum" sz="quarter" idx="12"/>
          </p:nvPr>
        </p:nvSpPr>
        <p:spPr/>
        <p:txBody>
          <a:bodyPr/>
          <a:lstStyle/>
          <a:p>
            <a:fld id="{DCB53E66-9484-46FF-BF80-BEE84549174F}" type="slidenum">
              <a:rPr lang="en-US" smtClean="0"/>
              <a:t>‹#›</a:t>
            </a:fld>
            <a:endParaRPr lang="en-US"/>
          </a:p>
        </p:txBody>
      </p:sp>
    </p:spTree>
    <p:extLst>
      <p:ext uri="{BB962C8B-B14F-4D97-AF65-F5344CB8AC3E}">
        <p14:creationId xmlns:p14="http://schemas.microsoft.com/office/powerpoint/2010/main" val="151909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B21D5-AF76-51A4-D7C9-5D33BCB3E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2F309B-4044-DBDC-32B9-91789322F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04869-7D25-A2BD-6B45-4EA07CAB8B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1E29E-DB1C-454E-A6AB-3DD8C25650E3}" type="datetimeFigureOut">
              <a:rPr lang="en-US" smtClean="0"/>
              <a:t>3/14/2023</a:t>
            </a:fld>
            <a:endParaRPr lang="en-US"/>
          </a:p>
        </p:txBody>
      </p:sp>
      <p:sp>
        <p:nvSpPr>
          <p:cNvPr id="5" name="Footer Placeholder 4">
            <a:extLst>
              <a:ext uri="{FF2B5EF4-FFF2-40B4-BE49-F238E27FC236}">
                <a16:creationId xmlns:a16="http://schemas.microsoft.com/office/drawing/2014/main" id="{CBCB2ADB-D972-20D0-9DBD-1EDDCFDDB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8456BB-B861-6BFB-2F7F-14E31ADDC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53E66-9484-46FF-BF80-BEE84549174F}" type="slidenum">
              <a:rPr lang="en-US" smtClean="0"/>
              <a:t>‹#›</a:t>
            </a:fld>
            <a:endParaRPr lang="en-US"/>
          </a:p>
        </p:txBody>
      </p:sp>
    </p:spTree>
    <p:extLst>
      <p:ext uri="{BB962C8B-B14F-4D97-AF65-F5344CB8AC3E}">
        <p14:creationId xmlns:p14="http://schemas.microsoft.com/office/powerpoint/2010/main" val="3133710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DB785-4E34-4474-0AE6-EC04DB6977D6}"/>
              </a:ext>
            </a:extLst>
          </p:cNvPr>
          <p:cNvSpPr>
            <a:spLocks noGrp="1"/>
          </p:cNvSpPr>
          <p:nvPr>
            <p:ph type="ctrTitle"/>
          </p:nvPr>
        </p:nvSpPr>
        <p:spPr>
          <a:xfrm>
            <a:off x="1524000" y="1514249"/>
            <a:ext cx="9144000" cy="2387600"/>
          </a:xfrm>
        </p:spPr>
        <p:txBody>
          <a:bodyPr/>
          <a:lstStyle/>
          <a:p>
            <a:r>
              <a:rPr lang="en-US" sz="13800" b="1" dirty="0"/>
              <a:t>Listening</a:t>
            </a:r>
            <a:endParaRPr lang="en-US" b="1" dirty="0"/>
          </a:p>
        </p:txBody>
      </p:sp>
    </p:spTree>
    <p:extLst>
      <p:ext uri="{BB962C8B-B14F-4D97-AF65-F5344CB8AC3E}">
        <p14:creationId xmlns:p14="http://schemas.microsoft.com/office/powerpoint/2010/main" val="240540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61C584-5357-4B3E-91D4-3ACE25F48DE4}"/>
              </a:ext>
            </a:extLst>
          </p:cNvPr>
          <p:cNvSpPr>
            <a:spLocks noGrp="1"/>
          </p:cNvSpPr>
          <p:nvPr>
            <p:ph sz="half" idx="1"/>
          </p:nvPr>
        </p:nvSpPr>
        <p:spPr>
          <a:xfrm>
            <a:off x="218621" y="850303"/>
            <a:ext cx="4447786" cy="5810692"/>
          </a:xfrm>
        </p:spPr>
        <p:txBody>
          <a:bodyPr>
            <a:normAutofit fontScale="62500" lnSpcReduction="20000"/>
          </a:bodyPr>
          <a:lstStyle/>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 Why did the man mention having the car?</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(A) To inspire the woman about driving</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(B) To provide information about his car </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(C) To confirm that the car is ready to drive</a:t>
            </a:r>
          </a:p>
          <a:p>
            <a:pPr marL="73152" marR="0" indent="0">
              <a:lnSpc>
                <a:spcPct val="150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(D) To prove that he can choose many options</a:t>
            </a:r>
            <a:endParaRPr lang="th-TH" sz="2600" dirty="0">
              <a:effectLst/>
              <a:latin typeface="Calibri" panose="020F0502020204030204" pitchFamily="34" charset="0"/>
              <a:ea typeface="Calibri" panose="020F0502020204030204" pitchFamily="34" charset="0"/>
              <a:cs typeface="Cordia New" panose="020B0304020202020204" pitchFamily="34" charset="-34"/>
            </a:endParaRPr>
          </a:p>
          <a:p>
            <a:pPr marL="73152" marR="0" indent="0">
              <a:lnSpc>
                <a:spcPct val="150000"/>
              </a:lnSpc>
              <a:spcBef>
                <a:spcPts val="0"/>
              </a:spcBef>
              <a:spcAft>
                <a:spcPts val="80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9. Which hotel is located in the city center?</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Imperial</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Royal Oak</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Bridge Hotel</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Majestic Hotel</a:t>
            </a:r>
            <a:endParaRPr lang="th-TH" sz="2600"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nSpc>
                <a:spcPct val="150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10. How many hotels are close to the airport?</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One</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Two</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Three</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Four </a:t>
            </a:r>
          </a:p>
          <a:p>
            <a:endParaRPr lang="en-US"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A909260-FC77-40E6-832D-FBB61E51C84C}"/>
              </a:ext>
            </a:extLst>
          </p:cNvPr>
          <p:cNvSpPr>
            <a:spLocks noGrp="1"/>
          </p:cNvSpPr>
          <p:nvPr>
            <p:ph sz="half" idx="2"/>
          </p:nvPr>
        </p:nvSpPr>
        <p:spPr>
          <a:xfrm>
            <a:off x="4979915" y="523654"/>
            <a:ext cx="6828907" cy="5810691"/>
          </a:xfrm>
        </p:spPr>
        <p:txBody>
          <a:bodyPr>
            <a:noAutofit/>
          </a:bodyPr>
          <a:lstStyle/>
          <a:p>
            <a:pPr marL="0" indent="0">
              <a:buNone/>
            </a:pPr>
            <a:r>
              <a:rPr lang="en-US" sz="1600" b="1" dirty="0">
                <a:solidFill>
                  <a:srgbClr val="FF0000"/>
                </a:solidFill>
                <a:latin typeface="Calibri" panose="020F0502020204030204" pitchFamily="34" charset="0"/>
                <a:cs typeface="Calibri" panose="020F0502020204030204" pitchFamily="34" charset="0"/>
              </a:rPr>
              <a:t>11. Which hotel is on the process of constructing the swimming pool and gym? </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Royal Oak</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Bridge Hotel</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Majestic Hotel</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Carlton House</a:t>
            </a:r>
            <a:endParaRPr lang="th-TH" sz="1600" dirty="0">
              <a:latin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sz="1600" b="1" dirty="0">
                <a:solidFill>
                  <a:srgbClr val="FF0000"/>
                </a:solidFill>
                <a:latin typeface="Calibri" panose="020F0502020204030204" pitchFamily="34" charset="0"/>
                <a:cs typeface="Calibri" panose="020F0502020204030204" pitchFamily="34" charset="0"/>
              </a:rPr>
              <a:t>12. What is the main idea of the passage?</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asking the hotel for the direction.</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booking the hotel in the city center.</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asking about the details of the hotels.</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requesting for the hotel’s swimming pool.</a:t>
            </a:r>
            <a:endParaRPr lang="th-TH" sz="1600" dirty="0">
              <a:latin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sz="1600" b="1" dirty="0">
                <a:solidFill>
                  <a:srgbClr val="FF0000"/>
                </a:solidFill>
                <a:latin typeface="Calibri" panose="020F0502020204030204" pitchFamily="34" charset="0"/>
                <a:cs typeface="Calibri" panose="020F0502020204030204" pitchFamily="34" charset="0"/>
              </a:rPr>
              <a:t>13. What is the tone of this conversation?</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Amused </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Indifferent</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Informative</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Disappointed</a:t>
            </a:r>
          </a:p>
          <a:p>
            <a:pPr marL="0" indent="0">
              <a:buNone/>
            </a:pPr>
            <a:endParaRPr lang="en-US" sz="1600" dirty="0">
              <a:latin typeface="Calibri" panose="020F0502020204030204" pitchFamily="34" charset="0"/>
              <a:cs typeface="Calibri" panose="020F0502020204030204" pitchFamily="34" charset="0"/>
            </a:endParaRPr>
          </a:p>
        </p:txBody>
      </p:sp>
      <p:pic>
        <p:nvPicPr>
          <p:cNvPr id="5" name="Track 2 Tourist information office">
            <a:hlinkClick r:id="" action="ppaction://media"/>
            <a:extLst>
              <a:ext uri="{FF2B5EF4-FFF2-40B4-BE49-F238E27FC236}">
                <a16:creationId xmlns:a16="http://schemas.microsoft.com/office/drawing/2014/main" id="{AD6A3D2A-E0DD-429E-A87B-73C63500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69220" y="195221"/>
            <a:ext cx="609600" cy="609600"/>
          </a:xfrm>
          <a:prstGeom prst="rect">
            <a:avLst/>
          </a:prstGeom>
        </p:spPr>
      </p:pic>
      <p:sp>
        <p:nvSpPr>
          <p:cNvPr id="7" name="ชื่อเรื่อง 6">
            <a:extLst>
              <a:ext uri="{FF2B5EF4-FFF2-40B4-BE49-F238E27FC236}">
                <a16:creationId xmlns:a16="http://schemas.microsoft.com/office/drawing/2014/main" id="{2F7EB73D-0AAF-450D-9B74-57B8CCEE37FE}"/>
              </a:ext>
            </a:extLst>
          </p:cNvPr>
          <p:cNvSpPr>
            <a:spLocks noGrp="1"/>
          </p:cNvSpPr>
          <p:nvPr>
            <p:ph type="title"/>
          </p:nvPr>
        </p:nvSpPr>
        <p:spPr/>
        <p:txBody>
          <a:bodyPr/>
          <a:lstStyle/>
          <a:p>
            <a:endParaRPr lang="th-TH"/>
          </a:p>
        </p:txBody>
      </p:sp>
      <p:sp>
        <p:nvSpPr>
          <p:cNvPr id="8" name="Title 1">
            <a:extLst>
              <a:ext uri="{FF2B5EF4-FFF2-40B4-BE49-F238E27FC236}">
                <a16:creationId xmlns:a16="http://schemas.microsoft.com/office/drawing/2014/main" id="{850E432D-0F94-4857-9F68-9B8EF4E9152A}"/>
              </a:ext>
            </a:extLst>
          </p:cNvPr>
          <p:cNvSpPr txBox="1">
            <a:spLocks/>
          </p:cNvSpPr>
          <p:nvPr/>
        </p:nvSpPr>
        <p:spPr>
          <a:xfrm>
            <a:off x="740016" y="211762"/>
            <a:ext cx="1522228"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2 </a:t>
            </a:r>
          </a:p>
        </p:txBody>
      </p:sp>
      <p:sp>
        <p:nvSpPr>
          <p:cNvPr id="2" name="ตัวแทนหมายเลขสไลด์ 1">
            <a:extLst>
              <a:ext uri="{FF2B5EF4-FFF2-40B4-BE49-F238E27FC236}">
                <a16:creationId xmlns:a16="http://schemas.microsoft.com/office/drawing/2014/main" id="{8E23E829-4547-5FB6-FDF8-9ACB8D29EA44}"/>
              </a:ext>
            </a:extLst>
          </p:cNvPr>
          <p:cNvSpPr>
            <a:spLocks noGrp="1"/>
          </p:cNvSpPr>
          <p:nvPr>
            <p:ph type="sldNum" sz="quarter" idx="12"/>
          </p:nvPr>
        </p:nvSpPr>
        <p:spPr/>
        <p:txBody>
          <a:bodyPr/>
          <a:lstStyle/>
          <a:p>
            <a:fld id="{6D22F896-40B5-4ADD-8801-0D06FADFA095}" type="slidenum">
              <a:rPr lang="en-US" smtClean="0"/>
              <a:pPr/>
              <a:t>10</a:t>
            </a:fld>
            <a:endParaRPr lang="en-US" dirty="0"/>
          </a:p>
        </p:txBody>
      </p:sp>
    </p:spTree>
    <p:extLst>
      <p:ext uri="{BB962C8B-B14F-4D97-AF65-F5344CB8AC3E}">
        <p14:creationId xmlns:p14="http://schemas.microsoft.com/office/powerpoint/2010/main" val="29329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61C584-5357-4B3E-91D4-3ACE25F48DE4}"/>
              </a:ext>
            </a:extLst>
          </p:cNvPr>
          <p:cNvSpPr>
            <a:spLocks noGrp="1"/>
          </p:cNvSpPr>
          <p:nvPr>
            <p:ph sz="half" idx="1"/>
          </p:nvPr>
        </p:nvSpPr>
        <p:spPr>
          <a:xfrm>
            <a:off x="218621" y="850303"/>
            <a:ext cx="4447786" cy="5810692"/>
          </a:xfrm>
        </p:spPr>
        <p:txBody>
          <a:bodyPr>
            <a:normAutofit fontScale="62500" lnSpcReduction="20000"/>
          </a:bodyPr>
          <a:lstStyle/>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 Why did the man mention having the car?</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(A) To inspire the woman about driving</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(B) To provide information about his car </a:t>
            </a:r>
          </a:p>
          <a:p>
            <a:pPr marL="73152" marR="0" indent="0">
              <a:lnSpc>
                <a:spcPct val="150000"/>
              </a:lnSpc>
              <a:spcBef>
                <a:spcPts val="0"/>
              </a:spcBef>
              <a:spcAft>
                <a:spcPts val="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(C) To confirm that the car is ready to drive</a:t>
            </a:r>
          </a:p>
          <a:p>
            <a:pPr marL="73152" marR="0" indent="0">
              <a:lnSpc>
                <a:spcPct val="150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Calibri" panose="020F0502020204030204" pitchFamily="34" charset="0"/>
              </a:rPr>
              <a:t>(D) To prove that he can choose many options</a:t>
            </a:r>
            <a:endParaRPr lang="th-TH" sz="2600" dirty="0">
              <a:effectLst/>
              <a:latin typeface="Calibri" panose="020F0502020204030204" pitchFamily="34" charset="0"/>
              <a:ea typeface="Calibri" panose="020F0502020204030204" pitchFamily="34" charset="0"/>
              <a:cs typeface="Cordia New" panose="020B0304020202020204" pitchFamily="34" charset="-34"/>
            </a:endParaRPr>
          </a:p>
          <a:p>
            <a:pPr marL="73152" marR="0" indent="0">
              <a:lnSpc>
                <a:spcPct val="150000"/>
              </a:lnSpc>
              <a:spcBef>
                <a:spcPts val="0"/>
              </a:spcBef>
              <a:spcAft>
                <a:spcPts val="80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9. Which hotel is located in the city center?</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Imperial</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Royal Oak</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Bridge Hotel</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The Majestic Hotel</a:t>
            </a:r>
            <a:endParaRPr lang="th-TH" sz="2600"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nSpc>
                <a:spcPct val="150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buNone/>
            </a:pPr>
            <a:r>
              <a:rPr lang="en-US"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10. How many hotels are close to the airport?</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One</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Two</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Three</a:t>
            </a:r>
          </a:p>
          <a:p>
            <a:pPr marL="342900" marR="0" lvl="0" indent="-342900">
              <a:lnSpc>
                <a:spcPct val="150000"/>
              </a:lnSpc>
              <a:spcBef>
                <a:spcPts val="0"/>
              </a:spcBef>
              <a:spcAft>
                <a:spcPts val="0"/>
              </a:spcAft>
              <a:buFont typeface="+mj-lt"/>
              <a:buAutoNum type="alphaUcParenBoth"/>
            </a:pPr>
            <a:r>
              <a:rPr lang="en-US" sz="2600" dirty="0">
                <a:effectLst/>
                <a:latin typeface="Calibri" panose="020F0502020204030204" pitchFamily="34" charset="0"/>
                <a:ea typeface="Calibri" panose="020F0502020204030204" pitchFamily="34" charset="0"/>
                <a:cs typeface="Calibri" panose="020F0502020204030204" pitchFamily="34" charset="0"/>
              </a:rPr>
              <a:t>Four </a:t>
            </a:r>
          </a:p>
          <a:p>
            <a:endParaRPr lang="en-US"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A909260-FC77-40E6-832D-FBB61E51C84C}"/>
              </a:ext>
            </a:extLst>
          </p:cNvPr>
          <p:cNvSpPr>
            <a:spLocks noGrp="1"/>
          </p:cNvSpPr>
          <p:nvPr>
            <p:ph sz="half" idx="2"/>
          </p:nvPr>
        </p:nvSpPr>
        <p:spPr>
          <a:xfrm>
            <a:off x="4979915" y="523654"/>
            <a:ext cx="6828907" cy="5810691"/>
          </a:xfrm>
        </p:spPr>
        <p:txBody>
          <a:bodyPr>
            <a:noAutofit/>
          </a:bodyPr>
          <a:lstStyle/>
          <a:p>
            <a:pPr marL="0" indent="0">
              <a:buNone/>
            </a:pPr>
            <a:r>
              <a:rPr lang="en-US" sz="1600" b="1" dirty="0">
                <a:solidFill>
                  <a:srgbClr val="FF0000"/>
                </a:solidFill>
                <a:latin typeface="Calibri" panose="020F0502020204030204" pitchFamily="34" charset="0"/>
                <a:cs typeface="Calibri" panose="020F0502020204030204" pitchFamily="34" charset="0"/>
              </a:rPr>
              <a:t>11. Which hotel is on the process of constructing the swimming pool and gym? </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Royal Oak</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Bridge Hotel</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Majestic Hotel</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Carlton House</a:t>
            </a:r>
            <a:endParaRPr lang="th-TH" sz="1600" dirty="0">
              <a:latin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sz="1600" b="1" dirty="0">
                <a:solidFill>
                  <a:srgbClr val="FF0000"/>
                </a:solidFill>
                <a:latin typeface="Calibri" panose="020F0502020204030204" pitchFamily="34" charset="0"/>
                <a:cs typeface="Calibri" panose="020F0502020204030204" pitchFamily="34" charset="0"/>
              </a:rPr>
              <a:t>12. What is the main idea of the passage?</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asking the hotel for the direction.</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booking the hotel in the city center.</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asking about the details of the hotels.</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The man is requesting for the hotel’s swimming pool.</a:t>
            </a:r>
            <a:endParaRPr lang="th-TH" sz="1600" dirty="0">
              <a:latin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sz="1600" b="1" dirty="0">
                <a:solidFill>
                  <a:srgbClr val="FF0000"/>
                </a:solidFill>
                <a:latin typeface="Calibri" panose="020F0502020204030204" pitchFamily="34" charset="0"/>
                <a:cs typeface="Calibri" panose="020F0502020204030204" pitchFamily="34" charset="0"/>
              </a:rPr>
              <a:t>13. What is the tone of this conversation?</a:t>
            </a:r>
          </a:p>
          <a:p>
            <a:pPr marL="0" indent="0">
              <a:buNone/>
            </a:pPr>
            <a:r>
              <a:rPr lang="en-US" sz="1600" dirty="0">
                <a:latin typeface="Calibri" panose="020F0502020204030204" pitchFamily="34" charset="0"/>
                <a:cs typeface="Calibri" panose="020F0502020204030204" pitchFamily="34" charset="0"/>
              </a:rPr>
              <a:t>(A)</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Amused </a:t>
            </a:r>
          </a:p>
          <a:p>
            <a:pPr marL="0" indent="0">
              <a:buNone/>
            </a:pPr>
            <a:r>
              <a:rPr lang="en-US" sz="1600" dirty="0">
                <a:latin typeface="Calibri" panose="020F0502020204030204" pitchFamily="34" charset="0"/>
                <a:cs typeface="Calibri" panose="020F0502020204030204" pitchFamily="34" charset="0"/>
              </a:rPr>
              <a:t>(B)</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Indifferent</a:t>
            </a:r>
          </a:p>
          <a:p>
            <a:pPr marL="0" indent="0">
              <a:buNone/>
            </a:pPr>
            <a:r>
              <a:rPr lang="en-US" sz="1600" dirty="0">
                <a:latin typeface="Calibri" panose="020F0502020204030204" pitchFamily="34" charset="0"/>
                <a:cs typeface="Calibri" panose="020F0502020204030204" pitchFamily="34" charset="0"/>
              </a:rPr>
              <a:t>(C)</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Informative</a:t>
            </a:r>
          </a:p>
          <a:p>
            <a:pPr marL="0" indent="0">
              <a:buNone/>
            </a:pPr>
            <a:r>
              <a:rPr lang="en-US" sz="1600" dirty="0">
                <a:latin typeface="Calibri" panose="020F0502020204030204" pitchFamily="34" charset="0"/>
                <a:cs typeface="Calibri" panose="020F0502020204030204" pitchFamily="34" charset="0"/>
              </a:rPr>
              <a:t>(D)</a:t>
            </a:r>
            <a:r>
              <a:rPr lang="th-TH" sz="1600" dirty="0">
                <a:latin typeface="Calibri" panose="020F0502020204030204" pitchFamily="34" charset="0"/>
              </a:rPr>
              <a:t> </a:t>
            </a:r>
            <a:r>
              <a:rPr lang="en-US" sz="1600" dirty="0">
                <a:latin typeface="Calibri" panose="020F0502020204030204" pitchFamily="34" charset="0"/>
                <a:cs typeface="Calibri" panose="020F0502020204030204" pitchFamily="34" charset="0"/>
              </a:rPr>
              <a:t>Disappointed</a:t>
            </a:r>
          </a:p>
          <a:p>
            <a:pPr marL="0" indent="0">
              <a:buNone/>
            </a:pPr>
            <a:endParaRPr lang="en-US" sz="1600" dirty="0">
              <a:latin typeface="Calibri" panose="020F0502020204030204" pitchFamily="34" charset="0"/>
              <a:cs typeface="Calibri" panose="020F0502020204030204" pitchFamily="34" charset="0"/>
            </a:endParaRPr>
          </a:p>
        </p:txBody>
      </p:sp>
      <p:pic>
        <p:nvPicPr>
          <p:cNvPr id="5" name="Track 2 Tourist information office">
            <a:hlinkClick r:id="" action="ppaction://media"/>
            <a:extLst>
              <a:ext uri="{FF2B5EF4-FFF2-40B4-BE49-F238E27FC236}">
                <a16:creationId xmlns:a16="http://schemas.microsoft.com/office/drawing/2014/main" id="{AD6A3D2A-E0DD-429E-A87B-73C63500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20450" y="264850"/>
            <a:ext cx="609600" cy="609600"/>
          </a:xfrm>
          <a:prstGeom prst="rect">
            <a:avLst/>
          </a:prstGeom>
        </p:spPr>
      </p:pic>
      <p:sp>
        <p:nvSpPr>
          <p:cNvPr id="8" name="Title 1">
            <a:extLst>
              <a:ext uri="{FF2B5EF4-FFF2-40B4-BE49-F238E27FC236}">
                <a16:creationId xmlns:a16="http://schemas.microsoft.com/office/drawing/2014/main" id="{850E432D-0F94-4857-9F68-9B8EF4E9152A}"/>
              </a:ext>
            </a:extLst>
          </p:cNvPr>
          <p:cNvSpPr txBox="1">
            <a:spLocks/>
          </p:cNvSpPr>
          <p:nvPr/>
        </p:nvSpPr>
        <p:spPr>
          <a:xfrm>
            <a:off x="430409" y="266294"/>
            <a:ext cx="2451462"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2 (KEY) </a:t>
            </a:r>
          </a:p>
        </p:txBody>
      </p:sp>
      <p:sp>
        <p:nvSpPr>
          <p:cNvPr id="2" name="เครื่องหมายคูณ 1">
            <a:extLst>
              <a:ext uri="{FF2B5EF4-FFF2-40B4-BE49-F238E27FC236}">
                <a16:creationId xmlns:a16="http://schemas.microsoft.com/office/drawing/2014/main" id="{EECEA947-2950-4E6D-A9D9-C80FF6D1E79C}"/>
              </a:ext>
            </a:extLst>
          </p:cNvPr>
          <p:cNvSpPr/>
          <p:nvPr/>
        </p:nvSpPr>
        <p:spPr>
          <a:xfrm>
            <a:off x="218621" y="2116183"/>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9" name="เครื่องหมายคูณ 8">
            <a:extLst>
              <a:ext uri="{FF2B5EF4-FFF2-40B4-BE49-F238E27FC236}">
                <a16:creationId xmlns:a16="http://schemas.microsoft.com/office/drawing/2014/main" id="{364E9BC3-44FE-478C-BA7C-CC965FB785FD}"/>
              </a:ext>
            </a:extLst>
          </p:cNvPr>
          <p:cNvSpPr/>
          <p:nvPr/>
        </p:nvSpPr>
        <p:spPr>
          <a:xfrm>
            <a:off x="199632" y="3233056"/>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0" name="เครื่องหมายคูณ 9">
            <a:extLst>
              <a:ext uri="{FF2B5EF4-FFF2-40B4-BE49-F238E27FC236}">
                <a16:creationId xmlns:a16="http://schemas.microsoft.com/office/drawing/2014/main" id="{52C1B899-3977-48D0-9E70-BBBD31EF2021}"/>
              </a:ext>
            </a:extLst>
          </p:cNvPr>
          <p:cNvSpPr/>
          <p:nvPr/>
        </p:nvSpPr>
        <p:spPr>
          <a:xfrm>
            <a:off x="199632" y="5508171"/>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1" name="เครื่องหมายคูณ 10">
            <a:extLst>
              <a:ext uri="{FF2B5EF4-FFF2-40B4-BE49-F238E27FC236}">
                <a16:creationId xmlns:a16="http://schemas.microsoft.com/office/drawing/2014/main" id="{08BC729C-A7AE-463F-9F64-67F10FEB820B}"/>
              </a:ext>
            </a:extLst>
          </p:cNvPr>
          <p:cNvSpPr/>
          <p:nvPr/>
        </p:nvSpPr>
        <p:spPr>
          <a:xfrm>
            <a:off x="4953789" y="1574520"/>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2" name="เครื่องหมายคูณ 11">
            <a:extLst>
              <a:ext uri="{FF2B5EF4-FFF2-40B4-BE49-F238E27FC236}">
                <a16:creationId xmlns:a16="http://schemas.microsoft.com/office/drawing/2014/main" id="{EF017373-CD7B-449A-8A17-3994D087FD34}"/>
              </a:ext>
            </a:extLst>
          </p:cNvPr>
          <p:cNvSpPr/>
          <p:nvPr/>
        </p:nvSpPr>
        <p:spPr>
          <a:xfrm>
            <a:off x="4953789" y="3622440"/>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3" name="เครื่องหมายคูณ 12">
            <a:extLst>
              <a:ext uri="{FF2B5EF4-FFF2-40B4-BE49-F238E27FC236}">
                <a16:creationId xmlns:a16="http://schemas.microsoft.com/office/drawing/2014/main" id="{7C9784AC-AB0B-40AA-A8CD-EF2134D11116}"/>
              </a:ext>
            </a:extLst>
          </p:cNvPr>
          <p:cNvSpPr/>
          <p:nvPr/>
        </p:nvSpPr>
        <p:spPr>
          <a:xfrm>
            <a:off x="4953789" y="5702409"/>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6" name="ตัวแทนหมายเลขสไลด์ 5">
            <a:extLst>
              <a:ext uri="{FF2B5EF4-FFF2-40B4-BE49-F238E27FC236}">
                <a16:creationId xmlns:a16="http://schemas.microsoft.com/office/drawing/2014/main" id="{B4EB739E-D6AD-CD88-189A-82744C93CA81}"/>
              </a:ext>
            </a:extLst>
          </p:cNvPr>
          <p:cNvSpPr>
            <a:spLocks noGrp="1"/>
          </p:cNvSpPr>
          <p:nvPr>
            <p:ph type="sldNum" sz="quarter" idx="12"/>
          </p:nvPr>
        </p:nvSpPr>
        <p:spPr/>
        <p:txBody>
          <a:bodyPr/>
          <a:lstStyle/>
          <a:p>
            <a:fld id="{6D22F896-40B5-4ADD-8801-0D06FADFA095}" type="slidenum">
              <a:rPr lang="en-US" smtClean="0"/>
              <a:pPr/>
              <a:t>11</a:t>
            </a:fld>
            <a:endParaRPr lang="en-US" dirty="0"/>
          </a:p>
        </p:txBody>
      </p:sp>
      <p:sp>
        <p:nvSpPr>
          <p:cNvPr id="7" name="TextBox 6">
            <a:extLst>
              <a:ext uri="{FF2B5EF4-FFF2-40B4-BE49-F238E27FC236}">
                <a16:creationId xmlns:a16="http://schemas.microsoft.com/office/drawing/2014/main" id="{79876865-5E12-65C7-6456-5470E14FFCBA}"/>
              </a:ext>
            </a:extLst>
          </p:cNvPr>
          <p:cNvSpPr txBox="1"/>
          <p:nvPr/>
        </p:nvSpPr>
        <p:spPr>
          <a:xfrm>
            <a:off x="11121571" y="4325175"/>
            <a:ext cx="1323702" cy="1754326"/>
          </a:xfrm>
          <a:prstGeom prst="rect">
            <a:avLst/>
          </a:prstGeom>
          <a:noFill/>
        </p:spPr>
        <p:txBody>
          <a:bodyPr wrap="square" rtlCol="0">
            <a:spAutoFit/>
          </a:bodyPr>
          <a:lstStyle/>
          <a:p>
            <a:r>
              <a:rPr lang="en-US" dirty="0"/>
              <a:t>8. D</a:t>
            </a:r>
          </a:p>
          <a:p>
            <a:r>
              <a:rPr lang="en-US" dirty="0"/>
              <a:t>9. A</a:t>
            </a:r>
          </a:p>
          <a:p>
            <a:r>
              <a:rPr lang="en-US" dirty="0"/>
              <a:t>10. B</a:t>
            </a:r>
          </a:p>
          <a:p>
            <a:r>
              <a:rPr lang="en-US" dirty="0"/>
              <a:t>11. C</a:t>
            </a:r>
          </a:p>
          <a:p>
            <a:r>
              <a:rPr lang="en-US" dirty="0"/>
              <a:t>12. C</a:t>
            </a:r>
          </a:p>
          <a:p>
            <a:r>
              <a:rPr lang="en-US" dirty="0"/>
              <a:t>13. C</a:t>
            </a:r>
          </a:p>
        </p:txBody>
      </p:sp>
    </p:spTree>
    <p:extLst>
      <p:ext uri="{BB962C8B-B14F-4D97-AF65-F5344CB8AC3E}">
        <p14:creationId xmlns:p14="http://schemas.microsoft.com/office/powerpoint/2010/main" val="263065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A89ADE3-4A29-4783-B657-DDB1F88917A0}"/>
              </a:ext>
            </a:extLst>
          </p:cNvPr>
          <p:cNvSpPr>
            <a:spLocks noGrp="1"/>
          </p:cNvSpPr>
          <p:nvPr>
            <p:ph type="title"/>
          </p:nvPr>
        </p:nvSpPr>
        <p:spPr/>
        <p:txBody>
          <a:bodyPr/>
          <a:lstStyle/>
          <a:p>
            <a:endParaRPr lang="th-TH"/>
          </a:p>
        </p:txBody>
      </p:sp>
      <p:sp>
        <p:nvSpPr>
          <p:cNvPr id="3" name="ตัวแทนเนื้อหา 2">
            <a:extLst>
              <a:ext uri="{FF2B5EF4-FFF2-40B4-BE49-F238E27FC236}">
                <a16:creationId xmlns:a16="http://schemas.microsoft.com/office/drawing/2014/main" id="{D5E7EDA0-199D-49BC-A995-14B7479D1173}"/>
              </a:ext>
            </a:extLst>
          </p:cNvPr>
          <p:cNvSpPr>
            <a:spLocks noGrp="1"/>
          </p:cNvSpPr>
          <p:nvPr>
            <p:ph sz="half" idx="1"/>
          </p:nvPr>
        </p:nvSpPr>
        <p:spPr/>
        <p:txBody>
          <a:bodyPr/>
          <a:lstStyle/>
          <a:p>
            <a:endParaRPr lang="th-TH" dirty="0"/>
          </a:p>
        </p:txBody>
      </p:sp>
      <p:sp>
        <p:nvSpPr>
          <p:cNvPr id="4" name="ตัวแทนเนื้อหา 3">
            <a:extLst>
              <a:ext uri="{FF2B5EF4-FFF2-40B4-BE49-F238E27FC236}">
                <a16:creationId xmlns:a16="http://schemas.microsoft.com/office/drawing/2014/main" id="{A4D99E81-0094-4188-B9E5-93139850795C}"/>
              </a:ext>
            </a:extLst>
          </p:cNvPr>
          <p:cNvSpPr>
            <a:spLocks noGrp="1"/>
          </p:cNvSpPr>
          <p:nvPr>
            <p:ph sz="half" idx="2"/>
          </p:nvPr>
        </p:nvSpPr>
        <p:spPr/>
        <p:txBody>
          <a:bodyPr/>
          <a:lstStyle/>
          <a:p>
            <a:endParaRPr lang="th-TH"/>
          </a:p>
        </p:txBody>
      </p:sp>
      <p:pic>
        <p:nvPicPr>
          <p:cNvPr id="5" name="รูปภาพ 4">
            <a:extLst>
              <a:ext uri="{FF2B5EF4-FFF2-40B4-BE49-F238E27FC236}">
                <a16:creationId xmlns:a16="http://schemas.microsoft.com/office/drawing/2014/main" id="{47D7A92A-8995-4D96-AFDB-F4309E8FC1C4}"/>
              </a:ext>
            </a:extLst>
          </p:cNvPr>
          <p:cNvPicPr>
            <a:picLocks noChangeAspect="1"/>
          </p:cNvPicPr>
          <p:nvPr/>
        </p:nvPicPr>
        <p:blipFill rotWithShape="1">
          <a:blip r:embed="rId4"/>
          <a:srcRect l="18453" t="16915" r="17976" b="6434"/>
          <a:stretch/>
        </p:blipFill>
        <p:spPr>
          <a:xfrm>
            <a:off x="0" y="202294"/>
            <a:ext cx="6175192" cy="4186178"/>
          </a:xfrm>
          <a:prstGeom prst="rect">
            <a:avLst/>
          </a:prstGeom>
        </p:spPr>
      </p:pic>
      <p:pic>
        <p:nvPicPr>
          <p:cNvPr id="6" name="รูปภาพ 5">
            <a:extLst>
              <a:ext uri="{FF2B5EF4-FFF2-40B4-BE49-F238E27FC236}">
                <a16:creationId xmlns:a16="http://schemas.microsoft.com/office/drawing/2014/main" id="{01583249-CDA9-4513-9F36-AF9C7D8310CD}"/>
              </a:ext>
            </a:extLst>
          </p:cNvPr>
          <p:cNvPicPr>
            <a:picLocks noChangeAspect="1"/>
          </p:cNvPicPr>
          <p:nvPr/>
        </p:nvPicPr>
        <p:blipFill rotWithShape="1">
          <a:blip r:embed="rId5"/>
          <a:srcRect l="20476" t="17550" r="20595" b="7704"/>
          <a:stretch/>
        </p:blipFill>
        <p:spPr>
          <a:xfrm>
            <a:off x="6011050" y="2336800"/>
            <a:ext cx="6019841" cy="4292936"/>
          </a:xfrm>
          <a:prstGeom prst="rect">
            <a:avLst/>
          </a:prstGeom>
        </p:spPr>
      </p:pic>
      <p:pic>
        <p:nvPicPr>
          <p:cNvPr id="7" name="Track 2 Tourist information office">
            <a:hlinkClick r:id="" action="ppaction://media"/>
            <a:extLst>
              <a:ext uri="{FF2B5EF4-FFF2-40B4-BE49-F238E27FC236}">
                <a16:creationId xmlns:a16="http://schemas.microsoft.com/office/drawing/2014/main" id="{9C96BF92-1D3A-45F5-B1D7-F067FDAC4A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396240"/>
            <a:ext cx="609600" cy="609600"/>
          </a:xfrm>
          <a:prstGeom prst="rect">
            <a:avLst/>
          </a:prstGeom>
        </p:spPr>
      </p:pic>
      <p:sp>
        <p:nvSpPr>
          <p:cNvPr id="8" name="Title 1">
            <a:extLst>
              <a:ext uri="{FF2B5EF4-FFF2-40B4-BE49-F238E27FC236}">
                <a16:creationId xmlns:a16="http://schemas.microsoft.com/office/drawing/2014/main" id="{59DA2E48-BCE0-43C7-9B86-992DEA1F478C}"/>
              </a:ext>
            </a:extLst>
          </p:cNvPr>
          <p:cNvSpPr txBox="1">
            <a:spLocks/>
          </p:cNvSpPr>
          <p:nvPr/>
        </p:nvSpPr>
        <p:spPr>
          <a:xfrm>
            <a:off x="8483600" y="396240"/>
            <a:ext cx="2641600"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2_Script </a:t>
            </a:r>
          </a:p>
        </p:txBody>
      </p:sp>
      <p:sp>
        <p:nvSpPr>
          <p:cNvPr id="9" name="ตัวแทนหมายเลขสไลด์ 8">
            <a:extLst>
              <a:ext uri="{FF2B5EF4-FFF2-40B4-BE49-F238E27FC236}">
                <a16:creationId xmlns:a16="http://schemas.microsoft.com/office/drawing/2014/main" id="{0CFC092C-3CAF-2206-3FDB-C91D363C1446}"/>
              </a:ext>
            </a:extLst>
          </p:cNvPr>
          <p:cNvSpPr>
            <a:spLocks noGrp="1"/>
          </p:cNvSpPr>
          <p:nvPr>
            <p:ph type="sldNum" sz="quarter" idx="12"/>
          </p:nvPr>
        </p:nvSpPr>
        <p:spPr>
          <a:xfrm>
            <a:off x="9257713" y="6356350"/>
            <a:ext cx="2743200" cy="365125"/>
          </a:xfrm>
        </p:spPr>
        <p:txBody>
          <a:bodyPr/>
          <a:lstStyle/>
          <a:p>
            <a:fld id="{A49294A5-3B36-476D-B126-8E310777178B}" type="slidenum">
              <a:rPr lang="th-TH" smtClean="0"/>
              <a:t>12</a:t>
            </a:fld>
            <a:endParaRPr lang="th-TH" dirty="0"/>
          </a:p>
        </p:txBody>
      </p:sp>
    </p:spTree>
    <p:extLst>
      <p:ext uri="{BB962C8B-B14F-4D97-AF65-F5344CB8AC3E}">
        <p14:creationId xmlns:p14="http://schemas.microsoft.com/office/powerpoint/2010/main" val="8475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725CA-1200-4A77-964F-842789962DF5}"/>
              </a:ext>
            </a:extLst>
          </p:cNvPr>
          <p:cNvSpPr>
            <a:spLocks noGrp="1"/>
          </p:cNvSpPr>
          <p:nvPr>
            <p:ph sz="half" idx="1"/>
          </p:nvPr>
        </p:nvSpPr>
        <p:spPr>
          <a:xfrm>
            <a:off x="289851" y="637955"/>
            <a:ext cx="6441149" cy="6772940"/>
          </a:xfrm>
        </p:spPr>
        <p:txBody>
          <a:bodyPr>
            <a:noAutofit/>
          </a:bodyPr>
          <a:lstStyle/>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14. When is the deadline for making a decision about optional courses?</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week</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month</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semester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year</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15. How many optional courses that the student was required to choose?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Two</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Three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Four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Five</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16. What is the main focus of the “Woman and Power” course?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Woman’s education</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Cultures related to women</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Women throughout the history</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Legal and social situation about women</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17. Which course focus on the Britain revolutions?</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Cultural theory </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Woman and Power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Culture and Society</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Identity and popular culture</a:t>
            </a:r>
          </a:p>
          <a:p>
            <a:pPr marL="0" marR="0" indent="0">
              <a:spcBef>
                <a:spcPts val="0"/>
              </a:spcBef>
              <a:spcAft>
                <a:spcPts val="100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18. What can be inferred about the man and his concept about learning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(A)   A man is good at learning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(B)   A man isn’t interested in the history subjects.</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(C)   A man would like to learn more about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(D)   A man doesn’t have a good grade in history subject.</a:t>
            </a:r>
          </a:p>
          <a:p>
            <a:endParaRPr lang="en-US" sz="11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FBA970E8-1049-454F-A4C9-E4CAC9495168}"/>
              </a:ext>
            </a:extLst>
          </p:cNvPr>
          <p:cNvSpPr>
            <a:spLocks noGrp="1"/>
          </p:cNvSpPr>
          <p:nvPr>
            <p:ph sz="half" idx="2"/>
          </p:nvPr>
        </p:nvSpPr>
        <p:spPr>
          <a:xfrm>
            <a:off x="6489829" y="898453"/>
            <a:ext cx="5216618" cy="6251944"/>
          </a:xfrm>
        </p:spPr>
        <p:txBody>
          <a:bodyPr>
            <a:noAutofit/>
          </a:bodyPr>
          <a:lstStyle/>
          <a:p>
            <a:pPr marL="0" marR="0" indent="0">
              <a:spcBef>
                <a:spcPts val="0"/>
              </a:spcBef>
              <a:spcAft>
                <a:spcPts val="1000"/>
              </a:spcAft>
              <a:buNone/>
            </a:pPr>
            <a:r>
              <a:rPr lang="en-U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19. What is the conversation mainly about?</a:t>
            </a: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The courses that the students have already taken.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An important course that the students must enroll.</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 variety of history courses that the students are able enroll.</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The choices and the details of the courses that the students can enroll.</a:t>
            </a:r>
          </a:p>
          <a:p>
            <a:pPr marL="0" marR="0" lvl="0" indent="0">
              <a:spcBef>
                <a:spcPts val="0"/>
              </a:spcBef>
              <a:spcAft>
                <a:spcPts val="0"/>
              </a:spcAft>
              <a:buSzPts val="1200"/>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20. What do you think the man will do after the conversation?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Study the communication 102 course</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Times New Roman" panose="02020603050405020304" pitchFamily="18" charset="0"/>
                <a:cs typeface="Calibri" panose="020F0502020204030204" pitchFamily="34" charset="0"/>
              </a:rPr>
              <a:t>Message the instructor about the decision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Discuss on the assignment with the teacher</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Take every course suggested by the teacher</a:t>
            </a:r>
          </a:p>
          <a:p>
            <a:pPr marL="0" marR="0" lvl="0" indent="0">
              <a:spcBef>
                <a:spcPts val="0"/>
              </a:spcBef>
              <a:spcAft>
                <a:spcPts val="0"/>
              </a:spcAft>
              <a:buSzPts val="1200"/>
              <a:buNone/>
            </a:pP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21. What is the relationship between the two speakers?</a:t>
            </a: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Advisor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History teachers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 course coordinator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Senior students and Junior students</a:t>
            </a:r>
          </a:p>
          <a:p>
            <a:pPr marL="0" marR="0" lvl="0" indent="0">
              <a:spcBef>
                <a:spcPts val="0"/>
              </a:spcBef>
              <a:spcAft>
                <a:spcPts val="0"/>
              </a:spcAft>
              <a:buSzPts val="1200"/>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80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22. What is the tone of the women in this conversation?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Amused</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Optimistic</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Encouraging</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Disappointed</a:t>
            </a:r>
          </a:p>
          <a:p>
            <a:pPr marL="0" indent="0">
              <a:buNone/>
            </a:pPr>
            <a:endParaRPr lang="en-US" sz="1400" dirty="0">
              <a:latin typeface="Calibri" panose="020F0502020204030204" pitchFamily="34" charset="0"/>
              <a:cs typeface="Calibri" panose="020F0502020204030204" pitchFamily="34" charset="0"/>
            </a:endParaRPr>
          </a:p>
        </p:txBody>
      </p:sp>
      <p:pic>
        <p:nvPicPr>
          <p:cNvPr id="5" name="Track 3 Communication Studies Students">
            <a:hlinkClick r:id="" action="ppaction://media"/>
            <a:extLst>
              <a:ext uri="{FF2B5EF4-FFF2-40B4-BE49-F238E27FC236}">
                <a16:creationId xmlns:a16="http://schemas.microsoft.com/office/drawing/2014/main" id="{4A442DA2-6E45-42B6-9753-A0160D6171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0122" y="163919"/>
            <a:ext cx="734534" cy="734534"/>
          </a:xfrm>
          <a:prstGeom prst="rect">
            <a:avLst/>
          </a:prstGeom>
        </p:spPr>
      </p:pic>
      <p:sp>
        <p:nvSpPr>
          <p:cNvPr id="6" name="Title 1">
            <a:extLst>
              <a:ext uri="{FF2B5EF4-FFF2-40B4-BE49-F238E27FC236}">
                <a16:creationId xmlns:a16="http://schemas.microsoft.com/office/drawing/2014/main" id="{3CBF9125-B1F7-4A0B-B622-9E69F6251FAE}"/>
              </a:ext>
            </a:extLst>
          </p:cNvPr>
          <p:cNvSpPr txBox="1">
            <a:spLocks/>
          </p:cNvSpPr>
          <p:nvPr/>
        </p:nvSpPr>
        <p:spPr>
          <a:xfrm>
            <a:off x="8547350" y="220627"/>
            <a:ext cx="1522228"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3 </a:t>
            </a:r>
          </a:p>
        </p:txBody>
      </p:sp>
      <p:sp>
        <p:nvSpPr>
          <p:cNvPr id="8" name="ชื่อเรื่อง 7">
            <a:extLst>
              <a:ext uri="{FF2B5EF4-FFF2-40B4-BE49-F238E27FC236}">
                <a16:creationId xmlns:a16="http://schemas.microsoft.com/office/drawing/2014/main" id="{55557DDF-7AF6-4D3C-BE14-30400070B319}"/>
              </a:ext>
            </a:extLst>
          </p:cNvPr>
          <p:cNvSpPr>
            <a:spLocks noGrp="1"/>
          </p:cNvSpPr>
          <p:nvPr>
            <p:ph type="title"/>
          </p:nvPr>
        </p:nvSpPr>
        <p:spPr/>
        <p:txBody>
          <a:bodyPr/>
          <a:lstStyle/>
          <a:p>
            <a:endParaRPr lang="th-TH"/>
          </a:p>
        </p:txBody>
      </p:sp>
      <p:sp>
        <p:nvSpPr>
          <p:cNvPr id="2" name="ตัวแทนหมายเลขสไลด์ 1">
            <a:extLst>
              <a:ext uri="{FF2B5EF4-FFF2-40B4-BE49-F238E27FC236}">
                <a16:creationId xmlns:a16="http://schemas.microsoft.com/office/drawing/2014/main" id="{AB75A9B0-EF21-AF9B-E176-8CF4DD4950A0}"/>
              </a:ext>
            </a:extLst>
          </p:cNvPr>
          <p:cNvSpPr>
            <a:spLocks noGrp="1"/>
          </p:cNvSpPr>
          <p:nvPr>
            <p:ph type="sldNum" sz="quarter" idx="12"/>
          </p:nvPr>
        </p:nvSpPr>
        <p:spPr/>
        <p:txBody>
          <a:bodyPr/>
          <a:lstStyle/>
          <a:p>
            <a:fld id="{6D22F896-40B5-4ADD-8801-0D06FADFA095}" type="slidenum">
              <a:rPr lang="en-US" smtClean="0"/>
              <a:pPr/>
              <a:t>13</a:t>
            </a:fld>
            <a:endParaRPr lang="en-US" dirty="0"/>
          </a:p>
        </p:txBody>
      </p:sp>
    </p:spTree>
    <p:extLst>
      <p:ext uri="{BB962C8B-B14F-4D97-AF65-F5344CB8AC3E}">
        <p14:creationId xmlns:p14="http://schemas.microsoft.com/office/powerpoint/2010/main" val="142139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725CA-1200-4A77-964F-842789962DF5}"/>
              </a:ext>
            </a:extLst>
          </p:cNvPr>
          <p:cNvSpPr>
            <a:spLocks noGrp="1"/>
          </p:cNvSpPr>
          <p:nvPr>
            <p:ph sz="half" idx="1"/>
          </p:nvPr>
        </p:nvSpPr>
        <p:spPr>
          <a:xfrm>
            <a:off x="289851" y="637955"/>
            <a:ext cx="6441149" cy="6772940"/>
          </a:xfrm>
        </p:spPr>
        <p:txBody>
          <a:bodyPr>
            <a:noAutofit/>
          </a:bodyPr>
          <a:lstStyle/>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14. When is the deadline for making a decision about optional courses?</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week</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month</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semester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Next year</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15. How many optional courses that the student was required to choose?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Two</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Three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Four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Five</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16. What is the main focus of the “Woman and Power” course?</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Woman’s education</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Cultures related to women</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Women throughout the history</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Legal and social situation about women</a:t>
            </a: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17. Which course focus on the Britain revolutions?</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Cultural theory </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Woman and Power</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Culture and Society</a:t>
            </a:r>
          </a:p>
          <a:p>
            <a:pPr marL="342900" marR="0" lvl="0" indent="-342900">
              <a:spcBef>
                <a:spcPts val="0"/>
              </a:spcBef>
              <a:spcAft>
                <a:spcPts val="0"/>
              </a:spcAft>
              <a:buFont typeface="+mj-lt"/>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Identity and popular culture</a:t>
            </a:r>
          </a:p>
          <a:p>
            <a:pPr marL="0" marR="0" indent="0">
              <a:spcBef>
                <a:spcPts val="0"/>
              </a:spcBef>
              <a:spcAft>
                <a:spcPts val="100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18. What can be inferred about the man and his concept about learning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(A)   A man is good at learning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(B)   A man isn’t interested in the history subjects.</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(C)   A man would like to learn more about history.</a:t>
            </a:r>
          </a:p>
          <a:p>
            <a:pPr marL="0" marR="0" lvl="0" indent="0">
              <a:spcBef>
                <a:spcPts val="0"/>
              </a:spcBef>
              <a:spcAft>
                <a:spcPts val="0"/>
              </a:spcAft>
              <a:buSzPts val="1200"/>
              <a:buNone/>
            </a:pPr>
            <a:r>
              <a:rPr lang="en-US" sz="1400" dirty="0">
                <a:effectLst/>
                <a:latin typeface="Calibri" panose="020F0502020204030204" pitchFamily="34" charset="0"/>
                <a:ea typeface="Calibri" panose="020F0502020204030204" pitchFamily="34" charset="0"/>
                <a:cs typeface="Calibri" panose="020F0502020204030204" pitchFamily="34" charset="0"/>
              </a:rPr>
              <a:t>(D)   A man doesn’t have a good grade in history subject.</a:t>
            </a:r>
          </a:p>
          <a:p>
            <a:endParaRPr lang="en-US" sz="11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FBA970E8-1049-454F-A4C9-E4CAC9495168}"/>
              </a:ext>
            </a:extLst>
          </p:cNvPr>
          <p:cNvSpPr>
            <a:spLocks noGrp="1"/>
          </p:cNvSpPr>
          <p:nvPr>
            <p:ph sz="half" idx="2"/>
          </p:nvPr>
        </p:nvSpPr>
        <p:spPr>
          <a:xfrm>
            <a:off x="6489829" y="898453"/>
            <a:ext cx="5216618" cy="6251944"/>
          </a:xfrm>
        </p:spPr>
        <p:txBody>
          <a:bodyPr>
            <a:noAutofit/>
          </a:bodyPr>
          <a:lstStyle/>
          <a:p>
            <a:pPr marL="0" marR="0" indent="0">
              <a:spcBef>
                <a:spcPts val="0"/>
              </a:spcBef>
              <a:spcAft>
                <a:spcPts val="1000"/>
              </a:spcAft>
              <a:buNone/>
            </a:pPr>
            <a:r>
              <a:rPr lang="en-U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19. What is the conversation mainly about?</a:t>
            </a: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The courses that the students have already taken.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An important course that the students must enroll.</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 variety of history courses that the students are able enroll.</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The choices and the details of the courses that the students can enroll.</a:t>
            </a:r>
          </a:p>
          <a:p>
            <a:pPr marL="0" marR="0" lvl="0" indent="0">
              <a:spcBef>
                <a:spcPts val="0"/>
              </a:spcBef>
              <a:spcAft>
                <a:spcPts val="0"/>
              </a:spcAft>
              <a:buSzPts val="1200"/>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20. What do you think the man will do after the conversation?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Study the communication 102 course</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Times New Roman" panose="02020603050405020304" pitchFamily="18" charset="0"/>
                <a:cs typeface="Calibri" panose="020F0502020204030204" pitchFamily="34" charset="0"/>
              </a:rPr>
              <a:t>Message the instructor about the decision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Discuss on the assignment with the teacher</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Take every course suggested by the teacher</a:t>
            </a:r>
          </a:p>
          <a:p>
            <a:pPr marL="0" marR="0" lvl="0" indent="0">
              <a:spcBef>
                <a:spcPts val="0"/>
              </a:spcBef>
              <a:spcAft>
                <a:spcPts val="0"/>
              </a:spcAft>
              <a:buSzPts val="1200"/>
              <a:buNone/>
            </a:pP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21. What is the relationship between the two speakers?</a:t>
            </a: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Advisor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History teachers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 course coordinator and students</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Senior students and Junior students</a:t>
            </a:r>
          </a:p>
          <a:p>
            <a:pPr marL="0" marR="0" lvl="0" indent="0">
              <a:spcBef>
                <a:spcPts val="0"/>
              </a:spcBef>
              <a:spcAft>
                <a:spcPts val="0"/>
              </a:spcAft>
              <a:buSzPts val="1200"/>
              <a:buNone/>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800"/>
              </a:spcAft>
              <a:buNone/>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22. What is the tone of the women in this conversation?</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Amused</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Optimistic</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Encouraging</a:t>
            </a:r>
          </a:p>
          <a:p>
            <a:pPr marL="342900" marR="0" lvl="0" indent="-342900">
              <a:spcBef>
                <a:spcPts val="0"/>
              </a:spcBef>
              <a:spcAft>
                <a:spcPts val="0"/>
              </a:spcAft>
              <a:buSzPts val="1200"/>
              <a:buFont typeface="Times New Roman" panose="02020603050405020304" pitchFamily="18" charset="0"/>
              <a:buAutoNum type="alphaUcParenBoth"/>
            </a:pPr>
            <a:r>
              <a:rPr lang="en-US" sz="1400" dirty="0">
                <a:effectLst/>
                <a:latin typeface="Calibri" panose="020F0502020204030204" pitchFamily="34" charset="0"/>
                <a:ea typeface="Calibri" panose="020F0502020204030204" pitchFamily="34" charset="0"/>
                <a:cs typeface="Calibri" panose="020F0502020204030204" pitchFamily="34" charset="0"/>
              </a:rPr>
              <a:t>Disappointed</a:t>
            </a:r>
          </a:p>
          <a:p>
            <a:pPr marL="0" indent="0">
              <a:buNone/>
            </a:pPr>
            <a:endParaRPr lang="en-US" sz="1400" dirty="0">
              <a:latin typeface="Calibri" panose="020F0502020204030204" pitchFamily="34" charset="0"/>
              <a:cs typeface="Calibri" panose="020F0502020204030204" pitchFamily="34" charset="0"/>
            </a:endParaRPr>
          </a:p>
        </p:txBody>
      </p:sp>
      <p:pic>
        <p:nvPicPr>
          <p:cNvPr id="5" name="Track 3 Communication Studies Students">
            <a:hlinkClick r:id="" action="ppaction://media"/>
            <a:extLst>
              <a:ext uri="{FF2B5EF4-FFF2-40B4-BE49-F238E27FC236}">
                <a16:creationId xmlns:a16="http://schemas.microsoft.com/office/drawing/2014/main" id="{4A442DA2-6E45-42B6-9753-A0160D6171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0122" y="163919"/>
            <a:ext cx="734534" cy="734534"/>
          </a:xfrm>
          <a:prstGeom prst="rect">
            <a:avLst/>
          </a:prstGeom>
        </p:spPr>
      </p:pic>
      <p:sp>
        <p:nvSpPr>
          <p:cNvPr id="7" name="เครื่องหมายคูณ 6">
            <a:extLst>
              <a:ext uri="{FF2B5EF4-FFF2-40B4-BE49-F238E27FC236}">
                <a16:creationId xmlns:a16="http://schemas.microsoft.com/office/drawing/2014/main" id="{D45A8E48-16D6-47F7-83C5-D20A2DFAC977}"/>
              </a:ext>
            </a:extLst>
          </p:cNvPr>
          <p:cNvSpPr/>
          <p:nvPr/>
        </p:nvSpPr>
        <p:spPr>
          <a:xfrm>
            <a:off x="268745" y="768204"/>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9" name="เครื่องหมายคูณ 8">
            <a:extLst>
              <a:ext uri="{FF2B5EF4-FFF2-40B4-BE49-F238E27FC236}">
                <a16:creationId xmlns:a16="http://schemas.microsoft.com/office/drawing/2014/main" id="{5D3C1EE0-FF1E-424D-AD37-92A3D009B27C}"/>
              </a:ext>
            </a:extLst>
          </p:cNvPr>
          <p:cNvSpPr/>
          <p:nvPr/>
        </p:nvSpPr>
        <p:spPr>
          <a:xfrm>
            <a:off x="254776" y="1743104"/>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0" name="เครื่องหมายคูณ 9">
            <a:extLst>
              <a:ext uri="{FF2B5EF4-FFF2-40B4-BE49-F238E27FC236}">
                <a16:creationId xmlns:a16="http://schemas.microsoft.com/office/drawing/2014/main" id="{2DE64861-1DF2-4D87-BBE6-2EA50C3A9CD2}"/>
              </a:ext>
            </a:extLst>
          </p:cNvPr>
          <p:cNvSpPr/>
          <p:nvPr/>
        </p:nvSpPr>
        <p:spPr>
          <a:xfrm>
            <a:off x="254776" y="3076276"/>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1" name="เครื่องหมายคูณ 10">
            <a:extLst>
              <a:ext uri="{FF2B5EF4-FFF2-40B4-BE49-F238E27FC236}">
                <a16:creationId xmlns:a16="http://schemas.microsoft.com/office/drawing/2014/main" id="{BB8CE758-E50A-41B2-B3A5-4BA2C309A2E7}"/>
              </a:ext>
            </a:extLst>
          </p:cNvPr>
          <p:cNvSpPr/>
          <p:nvPr/>
        </p:nvSpPr>
        <p:spPr>
          <a:xfrm>
            <a:off x="268745" y="4040922"/>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2" name="เครื่องหมายคูณ 11">
            <a:extLst>
              <a:ext uri="{FF2B5EF4-FFF2-40B4-BE49-F238E27FC236}">
                <a16:creationId xmlns:a16="http://schemas.microsoft.com/office/drawing/2014/main" id="{475E11E3-187A-43F9-932A-49B423282AD6}"/>
              </a:ext>
            </a:extLst>
          </p:cNvPr>
          <p:cNvSpPr/>
          <p:nvPr/>
        </p:nvSpPr>
        <p:spPr>
          <a:xfrm>
            <a:off x="254231" y="4906972"/>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4" name="เครื่องหมายคูณ 13">
            <a:extLst>
              <a:ext uri="{FF2B5EF4-FFF2-40B4-BE49-F238E27FC236}">
                <a16:creationId xmlns:a16="http://schemas.microsoft.com/office/drawing/2014/main" id="{B4ECD7F5-B24B-4C12-BBD4-94496CE7248C}"/>
              </a:ext>
            </a:extLst>
          </p:cNvPr>
          <p:cNvSpPr/>
          <p:nvPr/>
        </p:nvSpPr>
        <p:spPr>
          <a:xfrm>
            <a:off x="6454754" y="1808717"/>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6" name="เครื่องหมายคูณ 15">
            <a:extLst>
              <a:ext uri="{FF2B5EF4-FFF2-40B4-BE49-F238E27FC236}">
                <a16:creationId xmlns:a16="http://schemas.microsoft.com/office/drawing/2014/main" id="{BB11753B-CE56-4468-B1B5-D3DECA8D6499}"/>
              </a:ext>
            </a:extLst>
          </p:cNvPr>
          <p:cNvSpPr/>
          <p:nvPr/>
        </p:nvSpPr>
        <p:spPr>
          <a:xfrm>
            <a:off x="6454754" y="2876493"/>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7" name="เครื่องหมายคูณ 16">
            <a:extLst>
              <a:ext uri="{FF2B5EF4-FFF2-40B4-BE49-F238E27FC236}">
                <a16:creationId xmlns:a16="http://schemas.microsoft.com/office/drawing/2014/main" id="{AEA11DFF-163F-43F3-BC4D-85D992A5DC98}"/>
              </a:ext>
            </a:extLst>
          </p:cNvPr>
          <p:cNvSpPr/>
          <p:nvPr/>
        </p:nvSpPr>
        <p:spPr>
          <a:xfrm>
            <a:off x="6428143" y="3668132"/>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8" name="เครื่องหมายคูณ 17">
            <a:extLst>
              <a:ext uri="{FF2B5EF4-FFF2-40B4-BE49-F238E27FC236}">
                <a16:creationId xmlns:a16="http://schemas.microsoft.com/office/drawing/2014/main" id="{368EFDA9-BB15-4B9B-9837-C87197311858}"/>
              </a:ext>
            </a:extLst>
          </p:cNvPr>
          <p:cNvSpPr/>
          <p:nvPr/>
        </p:nvSpPr>
        <p:spPr>
          <a:xfrm>
            <a:off x="6454209" y="5272666"/>
            <a:ext cx="461554" cy="39188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9" name="Title 1">
            <a:extLst>
              <a:ext uri="{FF2B5EF4-FFF2-40B4-BE49-F238E27FC236}">
                <a16:creationId xmlns:a16="http://schemas.microsoft.com/office/drawing/2014/main" id="{668B9C00-EC52-4D2E-A4A3-B306F8034DBA}"/>
              </a:ext>
            </a:extLst>
          </p:cNvPr>
          <p:cNvSpPr txBox="1">
            <a:spLocks/>
          </p:cNvSpPr>
          <p:nvPr/>
        </p:nvSpPr>
        <p:spPr>
          <a:xfrm>
            <a:off x="7698922" y="227788"/>
            <a:ext cx="2451462"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3 (KEY) </a:t>
            </a:r>
          </a:p>
        </p:txBody>
      </p:sp>
      <p:sp>
        <p:nvSpPr>
          <p:cNvPr id="2" name="ตัวแทนหมายเลขสไลด์ 1">
            <a:extLst>
              <a:ext uri="{FF2B5EF4-FFF2-40B4-BE49-F238E27FC236}">
                <a16:creationId xmlns:a16="http://schemas.microsoft.com/office/drawing/2014/main" id="{322C97FD-0AA7-EB51-BA0C-21F7C607BDA4}"/>
              </a:ext>
            </a:extLst>
          </p:cNvPr>
          <p:cNvSpPr>
            <a:spLocks noGrp="1"/>
          </p:cNvSpPr>
          <p:nvPr>
            <p:ph type="sldNum" sz="quarter" idx="12"/>
          </p:nvPr>
        </p:nvSpPr>
        <p:spPr/>
        <p:txBody>
          <a:bodyPr/>
          <a:lstStyle/>
          <a:p>
            <a:fld id="{6D22F896-40B5-4ADD-8801-0D06FADFA095}" type="slidenum">
              <a:rPr lang="en-US" smtClean="0"/>
              <a:pPr/>
              <a:t>14</a:t>
            </a:fld>
            <a:endParaRPr lang="en-US" dirty="0"/>
          </a:p>
        </p:txBody>
      </p:sp>
      <p:sp>
        <p:nvSpPr>
          <p:cNvPr id="6" name="TextBox 5">
            <a:extLst>
              <a:ext uri="{FF2B5EF4-FFF2-40B4-BE49-F238E27FC236}">
                <a16:creationId xmlns:a16="http://schemas.microsoft.com/office/drawing/2014/main" id="{E3CC544A-4BAE-3F22-ED49-5C9FC1723FA1}"/>
              </a:ext>
            </a:extLst>
          </p:cNvPr>
          <p:cNvSpPr txBox="1"/>
          <p:nvPr/>
        </p:nvSpPr>
        <p:spPr>
          <a:xfrm>
            <a:off x="11180797" y="3278941"/>
            <a:ext cx="1323702" cy="2585323"/>
          </a:xfrm>
          <a:prstGeom prst="rect">
            <a:avLst/>
          </a:prstGeom>
          <a:noFill/>
        </p:spPr>
        <p:txBody>
          <a:bodyPr wrap="square" rtlCol="0">
            <a:spAutoFit/>
          </a:bodyPr>
          <a:lstStyle/>
          <a:p>
            <a:r>
              <a:rPr lang="en-US" dirty="0"/>
              <a:t>14. A</a:t>
            </a:r>
          </a:p>
          <a:p>
            <a:r>
              <a:rPr lang="en-US" dirty="0"/>
              <a:t>15. A</a:t>
            </a:r>
          </a:p>
          <a:p>
            <a:r>
              <a:rPr lang="en-US" dirty="0"/>
              <a:t>16. C</a:t>
            </a:r>
          </a:p>
          <a:p>
            <a:r>
              <a:rPr lang="en-US" dirty="0"/>
              <a:t>17. C</a:t>
            </a:r>
          </a:p>
          <a:p>
            <a:r>
              <a:rPr lang="en-US" dirty="0"/>
              <a:t>18. B</a:t>
            </a:r>
          </a:p>
          <a:p>
            <a:r>
              <a:rPr lang="en-US" dirty="0"/>
              <a:t>19. D</a:t>
            </a:r>
          </a:p>
          <a:p>
            <a:r>
              <a:rPr lang="en-US" dirty="0"/>
              <a:t>20. C</a:t>
            </a:r>
          </a:p>
          <a:p>
            <a:r>
              <a:rPr lang="en-US" dirty="0"/>
              <a:t>21. A</a:t>
            </a:r>
          </a:p>
          <a:p>
            <a:r>
              <a:rPr lang="en-US" dirty="0"/>
              <a:t>22. C</a:t>
            </a:r>
          </a:p>
        </p:txBody>
      </p:sp>
    </p:spTree>
    <p:extLst>
      <p:ext uri="{BB962C8B-B14F-4D97-AF65-F5344CB8AC3E}">
        <p14:creationId xmlns:p14="http://schemas.microsoft.com/office/powerpoint/2010/main" val="28053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1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7" grpId="0" animBg="1"/>
      <p:bldP spid="9" grpId="0" animBg="1"/>
      <p:bldP spid="10" grpId="0" animBg="1"/>
      <p:bldP spid="11" grpId="0" animBg="1"/>
      <p:bldP spid="12" grpId="0" animBg="1"/>
      <p:bldP spid="14"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ตัวแทนเนื้อหา 5">
            <a:extLst>
              <a:ext uri="{FF2B5EF4-FFF2-40B4-BE49-F238E27FC236}">
                <a16:creationId xmlns:a16="http://schemas.microsoft.com/office/drawing/2014/main" id="{C5A5668D-9482-4E87-B73D-19B41308A245}"/>
              </a:ext>
            </a:extLst>
          </p:cNvPr>
          <p:cNvSpPr>
            <a:spLocks noGrp="1"/>
          </p:cNvSpPr>
          <p:nvPr>
            <p:ph sz="half" idx="1"/>
          </p:nvPr>
        </p:nvSpPr>
        <p:spPr>
          <a:xfrm>
            <a:off x="1143000" y="1825625"/>
            <a:ext cx="5181600" cy="4351338"/>
          </a:xfrm>
        </p:spPr>
        <p:txBody>
          <a:bodyPr/>
          <a:lstStyle/>
          <a:p>
            <a:endParaRPr lang="th-TH"/>
          </a:p>
        </p:txBody>
      </p:sp>
      <p:pic>
        <p:nvPicPr>
          <p:cNvPr id="7" name="รูปภาพ 6">
            <a:extLst>
              <a:ext uri="{FF2B5EF4-FFF2-40B4-BE49-F238E27FC236}">
                <a16:creationId xmlns:a16="http://schemas.microsoft.com/office/drawing/2014/main" id="{1073CD9F-2D2A-49E8-ACD3-C63D3A9C2A5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4000" t="18841" r="26607" b="6074"/>
          <a:stretch/>
        </p:blipFill>
        <p:spPr>
          <a:xfrm>
            <a:off x="413038" y="118855"/>
            <a:ext cx="5358418" cy="4579646"/>
          </a:xfrm>
          <a:prstGeom prst="rect">
            <a:avLst/>
          </a:prstGeom>
        </p:spPr>
      </p:pic>
      <p:pic>
        <p:nvPicPr>
          <p:cNvPr id="8" name="รูปภาพ 7">
            <a:extLst>
              <a:ext uri="{FF2B5EF4-FFF2-40B4-BE49-F238E27FC236}">
                <a16:creationId xmlns:a16="http://schemas.microsoft.com/office/drawing/2014/main" id="{A4C97D2D-7E01-4F29-8B63-57C7C4CEF34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4000" t="65621" r="30276" b="19071"/>
          <a:stretch/>
        </p:blipFill>
        <p:spPr>
          <a:xfrm>
            <a:off x="6144310" y="752359"/>
            <a:ext cx="5265660" cy="991168"/>
          </a:xfrm>
          <a:prstGeom prst="rect">
            <a:avLst/>
          </a:prstGeom>
        </p:spPr>
      </p:pic>
      <p:pic>
        <p:nvPicPr>
          <p:cNvPr id="9" name="รูปภาพ 8">
            <a:extLst>
              <a:ext uri="{FF2B5EF4-FFF2-40B4-BE49-F238E27FC236}">
                <a16:creationId xmlns:a16="http://schemas.microsoft.com/office/drawing/2014/main" id="{A589FBC3-A890-4AF0-B927-88745862228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23572" t="19248" r="24572" b="9911"/>
          <a:stretch/>
        </p:blipFill>
        <p:spPr>
          <a:xfrm>
            <a:off x="6157010" y="1749822"/>
            <a:ext cx="5665498" cy="4351338"/>
          </a:xfrm>
          <a:prstGeom prst="rect">
            <a:avLst/>
          </a:prstGeom>
        </p:spPr>
      </p:pic>
      <p:pic>
        <p:nvPicPr>
          <p:cNvPr id="10" name="รูปภาพ 9">
            <a:extLst>
              <a:ext uri="{FF2B5EF4-FFF2-40B4-BE49-F238E27FC236}">
                <a16:creationId xmlns:a16="http://schemas.microsoft.com/office/drawing/2014/main" id="{47CEBE6C-3925-4517-8E17-D9E1C176B26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4000" t="31801" r="25643" b="34639"/>
          <a:stretch/>
        </p:blipFill>
        <p:spPr>
          <a:xfrm>
            <a:off x="427552" y="4731420"/>
            <a:ext cx="5358418" cy="2007725"/>
          </a:xfrm>
          <a:prstGeom prst="rect">
            <a:avLst/>
          </a:prstGeom>
        </p:spPr>
      </p:pic>
      <p:sp>
        <p:nvSpPr>
          <p:cNvPr id="11" name="Title 1">
            <a:extLst>
              <a:ext uri="{FF2B5EF4-FFF2-40B4-BE49-F238E27FC236}">
                <a16:creationId xmlns:a16="http://schemas.microsoft.com/office/drawing/2014/main" id="{5B4F287F-92D0-4223-B146-363559D7CD81}"/>
              </a:ext>
            </a:extLst>
          </p:cNvPr>
          <p:cNvSpPr txBox="1">
            <a:spLocks/>
          </p:cNvSpPr>
          <p:nvPr/>
        </p:nvSpPr>
        <p:spPr>
          <a:xfrm>
            <a:off x="7961085" y="209263"/>
            <a:ext cx="2641600"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3_Script </a:t>
            </a:r>
          </a:p>
        </p:txBody>
      </p:sp>
      <p:pic>
        <p:nvPicPr>
          <p:cNvPr id="12" name="Track 3 Communication Studies Students">
            <a:hlinkClick r:id="" action="ppaction://media"/>
            <a:extLst>
              <a:ext uri="{FF2B5EF4-FFF2-40B4-BE49-F238E27FC236}">
                <a16:creationId xmlns:a16="http://schemas.microsoft.com/office/drawing/2014/main" id="{E1337A58-34E3-450A-B6B0-BD84336FA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11811" y="209263"/>
            <a:ext cx="734534" cy="734534"/>
          </a:xfrm>
          <a:prstGeom prst="rect">
            <a:avLst/>
          </a:prstGeom>
        </p:spPr>
      </p:pic>
      <p:sp>
        <p:nvSpPr>
          <p:cNvPr id="2" name="ตัวแทนหมายเลขสไลด์ 1">
            <a:extLst>
              <a:ext uri="{FF2B5EF4-FFF2-40B4-BE49-F238E27FC236}">
                <a16:creationId xmlns:a16="http://schemas.microsoft.com/office/drawing/2014/main" id="{1FC1CFA9-6B37-0635-D8DD-B27004BA4778}"/>
              </a:ext>
            </a:extLst>
          </p:cNvPr>
          <p:cNvSpPr>
            <a:spLocks noGrp="1"/>
          </p:cNvSpPr>
          <p:nvPr>
            <p:ph type="sldNum" sz="quarter" idx="12"/>
          </p:nvPr>
        </p:nvSpPr>
        <p:spPr/>
        <p:txBody>
          <a:bodyPr/>
          <a:lstStyle/>
          <a:p>
            <a:fld id="{A49294A5-3B36-476D-B126-8E310777178B}" type="slidenum">
              <a:rPr lang="th-TH" smtClean="0"/>
              <a:t>15</a:t>
            </a:fld>
            <a:endParaRPr lang="th-TH"/>
          </a:p>
        </p:txBody>
      </p:sp>
    </p:spTree>
    <p:extLst>
      <p:ext uri="{BB962C8B-B14F-4D97-AF65-F5344CB8AC3E}">
        <p14:creationId xmlns:p14="http://schemas.microsoft.com/office/powerpoint/2010/main" val="34477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1D71-D40E-4B2C-9964-B09958BF1EC2}"/>
              </a:ext>
            </a:extLst>
          </p:cNvPr>
          <p:cNvSpPr>
            <a:spLocks noGrp="1"/>
          </p:cNvSpPr>
          <p:nvPr>
            <p:ph type="title"/>
          </p:nvPr>
        </p:nvSpPr>
        <p:spPr>
          <a:xfrm>
            <a:off x="259789" y="269088"/>
            <a:ext cx="10058400" cy="1371600"/>
          </a:xfrm>
        </p:spPr>
        <p:txBody>
          <a:bodyPr/>
          <a:lstStyle/>
          <a:p>
            <a:r>
              <a:rPr lang="en-US" b="1" dirty="0">
                <a:highlight>
                  <a:srgbClr val="FFFF00"/>
                </a:highlight>
                <a:latin typeface="Calibri" panose="020F0502020204030204" pitchFamily="34" charset="0"/>
                <a:cs typeface="Calibri" panose="020F0502020204030204" pitchFamily="34" charset="0"/>
              </a:rPr>
              <a:t>PRACTICE 1: Time</a:t>
            </a:r>
            <a:endParaRPr lang="th-TH" b="1" dirty="0">
              <a:highlight>
                <a:srgbClr val="FFFF00"/>
              </a:highlight>
              <a:latin typeface="Calibri" panose="020F0502020204030204" pitchFamily="34" charset="0"/>
            </a:endParaRPr>
          </a:p>
        </p:txBody>
      </p:sp>
      <p:sp>
        <p:nvSpPr>
          <p:cNvPr id="3" name="Content Placeholder 2">
            <a:extLst>
              <a:ext uri="{FF2B5EF4-FFF2-40B4-BE49-F238E27FC236}">
                <a16:creationId xmlns:a16="http://schemas.microsoft.com/office/drawing/2014/main" id="{D94206D9-A76A-4FF6-9D9C-7CBDD02D7933}"/>
              </a:ext>
            </a:extLst>
          </p:cNvPr>
          <p:cNvSpPr>
            <a:spLocks noGrp="1"/>
          </p:cNvSpPr>
          <p:nvPr>
            <p:ph idx="1"/>
          </p:nvPr>
        </p:nvSpPr>
        <p:spPr>
          <a:xfrm>
            <a:off x="698863" y="1892419"/>
            <a:ext cx="10585268" cy="3931920"/>
          </a:xfrm>
        </p:spPr>
        <p:txBody>
          <a:bodyPr>
            <a:normAutofit/>
          </a:bodyPr>
          <a:lstStyle/>
          <a:p>
            <a:pPr marL="0" indent="0">
              <a:buNone/>
            </a:pPr>
            <a:r>
              <a:rPr lang="en-US" sz="2800" dirty="0">
                <a:latin typeface="Calibri" panose="020F0502020204030204" pitchFamily="34" charset="0"/>
                <a:cs typeface="Calibri" panose="020F0502020204030204" pitchFamily="34" charset="0"/>
              </a:rPr>
              <a:t>First, listen to the audio. You’ll hear six sentences spoken. </a:t>
            </a:r>
          </a:p>
          <a:p>
            <a:pPr marL="0" indent="0">
              <a:buNone/>
            </a:pPr>
            <a:r>
              <a:rPr lang="en-US" sz="2800" b="1" dirty="0">
                <a:latin typeface="Calibri" panose="020F0502020204030204" pitchFamily="34" charset="0"/>
                <a:cs typeface="Calibri" panose="020F0502020204030204" pitchFamily="34" charset="0"/>
              </a:rPr>
              <a:t>Write the time you hear.</a:t>
            </a:r>
          </a:p>
          <a:p>
            <a:pPr marL="0" indent="0">
              <a:buNone/>
            </a:pPr>
            <a:endParaRPr lang="th-TH" sz="2800" dirty="0">
              <a:latin typeface="Calibri" panose="020F0502020204030204" pitchFamily="34" charset="0"/>
            </a:endParaRPr>
          </a:p>
        </p:txBody>
      </p:sp>
      <p:pic>
        <p:nvPicPr>
          <p:cNvPr id="4" name="Narration 1373">
            <a:hlinkClick r:id="" action="ppaction://media"/>
            <a:extLst>
              <a:ext uri="{FF2B5EF4-FFF2-40B4-BE49-F238E27FC236}">
                <a16:creationId xmlns:a16="http://schemas.microsoft.com/office/drawing/2014/main" id="{4DD4504D-E783-4143-BC62-D2B83B40A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9674828" y="269088"/>
            <a:ext cx="1931883" cy="1931883"/>
          </a:xfrm>
          <a:prstGeom prst="rect">
            <a:avLst/>
          </a:prstGeom>
        </p:spPr>
      </p:pic>
      <p:sp>
        <p:nvSpPr>
          <p:cNvPr id="5" name="สี่เหลี่ยมผืนผ้า 4">
            <a:extLst>
              <a:ext uri="{FF2B5EF4-FFF2-40B4-BE49-F238E27FC236}">
                <a16:creationId xmlns:a16="http://schemas.microsoft.com/office/drawing/2014/main" id="{0555C258-91CD-4A87-9B1D-0B8F6684068B}"/>
              </a:ext>
            </a:extLst>
          </p:cNvPr>
          <p:cNvSpPr/>
          <p:nvPr/>
        </p:nvSpPr>
        <p:spPr>
          <a:xfrm>
            <a:off x="570412" y="3228044"/>
            <a:ext cx="11358880" cy="3108543"/>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express train leaves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9.30 a.m.</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best option would be to take the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7:06</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bus. </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two buses that will get you there, one just before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 o’clock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one just after.</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8:55</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probably the best one to take.</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62A39F">
                    <a:lumMod val="75000"/>
                  </a:srgbClr>
                </a:solidFill>
                <a:effectLst/>
                <a:uLnTx/>
                <a:uFillTx/>
                <a:latin typeface="Calibri" panose="020F0502020204030204" pitchFamily="34" charset="0"/>
                <a:ea typeface="+mn-ea"/>
                <a:cs typeface="Calibri" panose="020F0502020204030204" pitchFamily="34" charset="0"/>
              </a:rPr>
              <a:t>I think I’ll catch the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 to 9</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62A39F">
                    <a:lumMod val="75000"/>
                  </a:srgbClr>
                </a:solidFill>
                <a:effectLst/>
                <a:uLnTx/>
                <a:uFillTx/>
                <a:latin typeface="Calibri" panose="020F0502020204030204" pitchFamily="34" charset="0"/>
                <a:ea typeface="+mn-ea"/>
                <a:cs typeface="Calibri" panose="020F0502020204030204" pitchFamily="34" charset="0"/>
              </a:rPr>
              <a:t>bus.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8.55)</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62A39F">
                    <a:lumMod val="75000"/>
                  </a:srgbClr>
                </a:solidFill>
                <a:effectLst/>
                <a:uLnTx/>
                <a:uFillTx/>
                <a:latin typeface="Calibri" panose="020F0502020204030204" pitchFamily="34" charset="0"/>
                <a:ea typeface="+mn-ea"/>
                <a:cs typeface="Calibri" panose="020F0502020204030204" pitchFamily="34" charset="0"/>
              </a:rPr>
              <a:t>There is also a train departing at 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quarter to nine</a:t>
            </a:r>
            <a:r>
              <a:rPr kumimoji="0" lang="en-US" sz="2800" b="0" i="0" u="none" strike="noStrike" kern="1200" cap="none" spc="0" normalizeH="0" baseline="0" noProof="0" dirty="0">
                <a:ln>
                  <a:noFill/>
                </a:ln>
                <a:solidFill>
                  <a:srgbClr val="62A39F">
                    <a:lumMod val="75000"/>
                  </a:srgbClr>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8.45)</a:t>
            </a:r>
          </a:p>
        </p:txBody>
      </p:sp>
      <p:sp>
        <p:nvSpPr>
          <p:cNvPr id="6" name="สี่เหลี่ยมผืนผ้า 5">
            <a:extLst>
              <a:ext uri="{FF2B5EF4-FFF2-40B4-BE49-F238E27FC236}">
                <a16:creationId xmlns:a16="http://schemas.microsoft.com/office/drawing/2014/main" id="{6B7A2FEA-0B97-4E4A-B9CE-B68836FD7A89}"/>
              </a:ext>
            </a:extLst>
          </p:cNvPr>
          <p:cNvSpPr/>
          <p:nvPr/>
        </p:nvSpPr>
        <p:spPr>
          <a:xfrm>
            <a:off x="4953000" y="3228044"/>
            <a:ext cx="1549402"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7" name="สี่เหลี่ยมผืนผ้า 6">
            <a:extLst>
              <a:ext uri="{FF2B5EF4-FFF2-40B4-BE49-F238E27FC236}">
                <a16:creationId xmlns:a16="http://schemas.microsoft.com/office/drawing/2014/main" id="{BFF4A714-5A60-449E-9102-69F7F1F6D8A5}"/>
              </a:ext>
            </a:extLst>
          </p:cNvPr>
          <p:cNvSpPr/>
          <p:nvPr/>
        </p:nvSpPr>
        <p:spPr>
          <a:xfrm>
            <a:off x="6502402" y="3637251"/>
            <a:ext cx="6985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8" name="สี่เหลี่ยมผืนผ้า 7">
            <a:extLst>
              <a:ext uri="{FF2B5EF4-FFF2-40B4-BE49-F238E27FC236}">
                <a16:creationId xmlns:a16="http://schemas.microsoft.com/office/drawing/2014/main" id="{23D1EC04-BAF4-49A4-8A7A-62F1AD8D7D09}"/>
              </a:ext>
            </a:extLst>
          </p:cNvPr>
          <p:cNvSpPr/>
          <p:nvPr/>
        </p:nvSpPr>
        <p:spPr>
          <a:xfrm>
            <a:off x="9728200" y="4132551"/>
            <a:ext cx="12827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9" name="สี่เหลี่ยมผืนผ้า 8">
            <a:extLst>
              <a:ext uri="{FF2B5EF4-FFF2-40B4-BE49-F238E27FC236}">
                <a16:creationId xmlns:a16="http://schemas.microsoft.com/office/drawing/2014/main" id="{7142A813-3C8B-406D-B6A5-CBDDEB8FB56A}"/>
              </a:ext>
            </a:extLst>
          </p:cNvPr>
          <p:cNvSpPr/>
          <p:nvPr/>
        </p:nvSpPr>
        <p:spPr>
          <a:xfrm>
            <a:off x="1701800" y="4955244"/>
            <a:ext cx="6985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0" name="สี่เหลี่ยมผืนผ้า 9">
            <a:extLst>
              <a:ext uri="{FF2B5EF4-FFF2-40B4-BE49-F238E27FC236}">
                <a16:creationId xmlns:a16="http://schemas.microsoft.com/office/drawing/2014/main" id="{84B4E4A9-2C15-4CA8-B70C-F65718FA8999}"/>
              </a:ext>
            </a:extLst>
          </p:cNvPr>
          <p:cNvSpPr/>
          <p:nvPr/>
        </p:nvSpPr>
        <p:spPr>
          <a:xfrm>
            <a:off x="3924300" y="5387044"/>
            <a:ext cx="8509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1" name="สี่เหลี่ยมผืนผ้า 10">
            <a:extLst>
              <a:ext uri="{FF2B5EF4-FFF2-40B4-BE49-F238E27FC236}">
                <a16:creationId xmlns:a16="http://schemas.microsoft.com/office/drawing/2014/main" id="{82B964D8-E4A4-4B6A-BC7A-3F03EAFEFA6A}"/>
              </a:ext>
            </a:extLst>
          </p:cNvPr>
          <p:cNvSpPr/>
          <p:nvPr/>
        </p:nvSpPr>
        <p:spPr>
          <a:xfrm>
            <a:off x="6096000" y="5854700"/>
            <a:ext cx="23114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2" name="สี่เหลี่ยมผืนผ้า 11">
            <a:extLst>
              <a:ext uri="{FF2B5EF4-FFF2-40B4-BE49-F238E27FC236}">
                <a16:creationId xmlns:a16="http://schemas.microsoft.com/office/drawing/2014/main" id="{3FBAA0D3-477D-4FEC-A064-D9AD2A3A7E92}"/>
              </a:ext>
            </a:extLst>
          </p:cNvPr>
          <p:cNvSpPr/>
          <p:nvPr/>
        </p:nvSpPr>
        <p:spPr>
          <a:xfrm>
            <a:off x="9080500" y="5371864"/>
            <a:ext cx="17145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3" name="สี่เหลี่ยมผืนผ้า 12">
            <a:extLst>
              <a:ext uri="{FF2B5EF4-FFF2-40B4-BE49-F238E27FC236}">
                <a16:creationId xmlns:a16="http://schemas.microsoft.com/office/drawing/2014/main" id="{272968BA-B62E-45B6-B063-53D7D541CB01}"/>
              </a:ext>
            </a:extLst>
          </p:cNvPr>
          <p:cNvSpPr/>
          <p:nvPr/>
        </p:nvSpPr>
        <p:spPr>
          <a:xfrm>
            <a:off x="9080500" y="5883636"/>
            <a:ext cx="17145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4" name="ตัวแทนหมายเลขสไลด์ 13">
            <a:extLst>
              <a:ext uri="{FF2B5EF4-FFF2-40B4-BE49-F238E27FC236}">
                <a16:creationId xmlns:a16="http://schemas.microsoft.com/office/drawing/2014/main" id="{1E90C5B9-FA03-1876-86B7-1D45282E6323}"/>
              </a:ext>
            </a:extLst>
          </p:cNvPr>
          <p:cNvSpPr>
            <a:spLocks noGrp="1"/>
          </p:cNvSpPr>
          <p:nvPr>
            <p:ph type="sldNum" sz="quarter" idx="12"/>
          </p:nvPr>
        </p:nvSpPr>
        <p:spPr/>
        <p:txBody>
          <a:body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8240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1D71-D40E-4B2C-9964-B09958BF1EC2}"/>
              </a:ext>
            </a:extLst>
          </p:cNvPr>
          <p:cNvSpPr>
            <a:spLocks noGrp="1"/>
          </p:cNvSpPr>
          <p:nvPr>
            <p:ph type="title"/>
          </p:nvPr>
        </p:nvSpPr>
        <p:spPr>
          <a:xfrm>
            <a:off x="241300" y="241466"/>
            <a:ext cx="10058400" cy="1371600"/>
          </a:xfrm>
        </p:spPr>
        <p:txBody>
          <a:bodyPr/>
          <a:lstStyle/>
          <a:p>
            <a:r>
              <a:rPr lang="en-US" b="1" dirty="0">
                <a:highlight>
                  <a:srgbClr val="FFFF00"/>
                </a:highlight>
                <a:latin typeface="Calibri" panose="020F0502020204030204" pitchFamily="34" charset="0"/>
                <a:cs typeface="Calibri" panose="020F0502020204030204" pitchFamily="34" charset="0"/>
              </a:rPr>
              <a:t>PRACTICE 2: Numbers </a:t>
            </a:r>
            <a:endParaRPr lang="th-TH" b="1" dirty="0">
              <a:highlight>
                <a:srgbClr val="FFFF00"/>
              </a:highlight>
              <a:latin typeface="Calibri" panose="020F0502020204030204" pitchFamily="34" charset="0"/>
            </a:endParaRPr>
          </a:p>
        </p:txBody>
      </p:sp>
      <p:sp>
        <p:nvSpPr>
          <p:cNvPr id="3" name="Content Placeholder 2">
            <a:extLst>
              <a:ext uri="{FF2B5EF4-FFF2-40B4-BE49-F238E27FC236}">
                <a16:creationId xmlns:a16="http://schemas.microsoft.com/office/drawing/2014/main" id="{D94206D9-A76A-4FF6-9D9C-7CBDD02D7933}"/>
              </a:ext>
            </a:extLst>
          </p:cNvPr>
          <p:cNvSpPr>
            <a:spLocks noGrp="1"/>
          </p:cNvSpPr>
          <p:nvPr>
            <p:ph idx="1"/>
          </p:nvPr>
        </p:nvSpPr>
        <p:spPr>
          <a:xfrm>
            <a:off x="354490" y="1475313"/>
            <a:ext cx="9832019" cy="4829542"/>
          </a:xfrm>
        </p:spPr>
        <p:txBody>
          <a:bodyPr>
            <a:normAutofit/>
          </a:bodyPr>
          <a:lstStyle/>
          <a:p>
            <a:pPr marL="0" indent="0">
              <a:buNone/>
            </a:pPr>
            <a:r>
              <a:rPr lang="en-US" sz="2000" dirty="0">
                <a:latin typeface="Calibri" panose="020F0502020204030204" pitchFamily="34" charset="0"/>
                <a:cs typeface="Calibri" panose="020F0502020204030204" pitchFamily="34" charset="0"/>
              </a:rPr>
              <a:t>Numbers can come up in many different contexts so make sure that you know how they sound and how to write them. It can be difficult to understand some numbers in certain accents. So, listen to them in a range of accents as you practice your listening skills.</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In all accents, </a:t>
            </a:r>
            <a:r>
              <a:rPr lang="en-US" sz="2000" dirty="0">
                <a:solidFill>
                  <a:srgbClr val="C00000"/>
                </a:solidFill>
                <a:latin typeface="Calibri" panose="020F0502020204030204" pitchFamily="34" charset="0"/>
                <a:cs typeface="Calibri" panose="020F0502020204030204" pitchFamily="34" charset="0"/>
              </a:rPr>
              <a:t>teen</a:t>
            </a:r>
            <a:r>
              <a:rPr lang="en-US" sz="2000" dirty="0">
                <a:latin typeface="Calibri" panose="020F0502020204030204" pitchFamily="34" charset="0"/>
                <a:cs typeface="Calibri" panose="020F0502020204030204" pitchFamily="34" charset="0"/>
              </a:rPr>
              <a:t> and </a:t>
            </a:r>
            <a:r>
              <a:rPr lang="en-US" sz="2000" dirty="0">
                <a:solidFill>
                  <a:srgbClr val="C00000"/>
                </a:solidFill>
                <a:latin typeface="Calibri" panose="020F0502020204030204" pitchFamily="34" charset="0"/>
                <a:cs typeface="Calibri" panose="020F0502020204030204" pitchFamily="34" charset="0"/>
              </a:rPr>
              <a:t>ten</a:t>
            </a:r>
            <a:r>
              <a:rPr lang="en-US" sz="2000" dirty="0">
                <a:latin typeface="Calibri" panose="020F0502020204030204" pitchFamily="34" charset="0"/>
                <a:cs typeface="Calibri" panose="020F0502020204030204" pitchFamily="34" charset="0"/>
              </a:rPr>
              <a:t> numbers sound very similar and are easily confused, e.g.</a:t>
            </a:r>
          </a:p>
          <a:p>
            <a:r>
              <a:rPr lang="en-US" sz="2000" dirty="0">
                <a:latin typeface="Calibri" panose="020F0502020204030204" pitchFamily="34" charset="0"/>
                <a:cs typeface="Calibri" panose="020F0502020204030204" pitchFamily="34" charset="0"/>
              </a:rPr>
              <a:t>13   and   30	(thirteen and  thirty)</a:t>
            </a:r>
          </a:p>
          <a:p>
            <a:r>
              <a:rPr lang="en-US" sz="2000" dirty="0">
                <a:latin typeface="Calibri" panose="020F0502020204030204" pitchFamily="34" charset="0"/>
                <a:cs typeface="Calibri" panose="020F0502020204030204" pitchFamily="34" charset="0"/>
              </a:rPr>
              <a:t>14   and   40	(fourteen  and  forty)</a:t>
            </a:r>
          </a:p>
          <a:p>
            <a:r>
              <a:rPr lang="en-US" sz="2000" dirty="0">
                <a:latin typeface="Calibri" panose="020F0502020204030204" pitchFamily="34" charset="0"/>
                <a:cs typeface="Calibri" panose="020F0502020204030204" pitchFamily="34" charset="0"/>
              </a:rPr>
              <a:t>15   and   50	(fifteen  and  fifty)</a:t>
            </a:r>
          </a:p>
          <a:p>
            <a:r>
              <a:rPr lang="en-US" sz="2000" dirty="0">
                <a:latin typeface="Calibri" panose="020F0502020204030204" pitchFamily="34" charset="0"/>
                <a:cs typeface="Calibri" panose="020F0502020204030204" pitchFamily="34" charset="0"/>
              </a:rPr>
              <a:t>16   and   60	(sixteen  and  sixty)</a:t>
            </a:r>
          </a:p>
          <a:p>
            <a:r>
              <a:rPr lang="en-US" sz="2000" dirty="0">
                <a:latin typeface="Calibri" panose="020F0502020204030204" pitchFamily="34" charset="0"/>
                <a:cs typeface="Calibri" panose="020F0502020204030204" pitchFamily="34" charset="0"/>
              </a:rPr>
              <a:t>17   and   70	(seventeen  and  seventy)</a:t>
            </a:r>
          </a:p>
          <a:p>
            <a:r>
              <a:rPr lang="en-US" sz="2000" dirty="0">
                <a:latin typeface="Calibri" panose="020F0502020204030204" pitchFamily="34" charset="0"/>
                <a:cs typeface="Calibri" panose="020F0502020204030204" pitchFamily="34" charset="0"/>
              </a:rPr>
              <a:t>18   and   80	(eighteen  and  eighty)</a:t>
            </a:r>
          </a:p>
          <a:p>
            <a:r>
              <a:rPr lang="en-US" sz="2000" dirty="0">
                <a:latin typeface="Calibri" panose="020F0502020204030204" pitchFamily="34" charset="0"/>
                <a:cs typeface="Calibri" panose="020F0502020204030204" pitchFamily="34" charset="0"/>
              </a:rPr>
              <a:t>19   and   90	(nineteen  and  ninety)</a:t>
            </a:r>
            <a:endParaRPr lang="th-TH" sz="2000" dirty="0">
              <a:latin typeface="Calibri" panose="020F0502020204030204" pitchFamily="34" charset="0"/>
            </a:endParaRPr>
          </a:p>
        </p:txBody>
      </p:sp>
      <p:pic>
        <p:nvPicPr>
          <p:cNvPr id="8" name="IELTS Listening Exercises - 2 - Teens &amp; Tens">
            <a:hlinkClick r:id="" action="ppaction://media"/>
            <a:extLst>
              <a:ext uri="{FF2B5EF4-FFF2-40B4-BE49-F238E27FC236}">
                <a16:creationId xmlns:a16="http://schemas.microsoft.com/office/drawing/2014/main" id="{647174C5-F6BD-4ACE-971E-B8D64DC056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52000" y="166862"/>
            <a:ext cx="1891377" cy="1891377"/>
          </a:xfrm>
          <a:prstGeom prst="rect">
            <a:avLst/>
          </a:prstGeom>
        </p:spPr>
      </p:pic>
      <p:sp>
        <p:nvSpPr>
          <p:cNvPr id="4" name="สี่เหลี่ยมผืนผ้า 3">
            <a:extLst>
              <a:ext uri="{FF2B5EF4-FFF2-40B4-BE49-F238E27FC236}">
                <a16:creationId xmlns:a16="http://schemas.microsoft.com/office/drawing/2014/main" id="{237D5820-B6D8-4F2E-8326-5C3FB84AD037}"/>
              </a:ext>
            </a:extLst>
          </p:cNvPr>
          <p:cNvSpPr/>
          <p:nvPr/>
        </p:nvSpPr>
        <p:spPr>
          <a:xfrm>
            <a:off x="8495377" y="3610419"/>
            <a:ext cx="6096000" cy="2823850"/>
          </a:xfrm>
          <a:prstGeom prst="rect">
            <a:avLst/>
          </a:prstGeom>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Write the numbers you hear.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18/80  	</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18</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15/50	</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50</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16/60	</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60</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13/30	</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13</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14/40	</a:t>
            </a: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40</a:t>
            </a:r>
            <a:endParaRPr kumimoji="0" lang="th-TH"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DilleniaUPC" panose="02020603050405020304" pitchFamily="18" charset="-34"/>
            </a:endParaRPr>
          </a:p>
        </p:txBody>
      </p:sp>
      <p:sp>
        <p:nvSpPr>
          <p:cNvPr id="5" name="วงรี 4">
            <a:extLst>
              <a:ext uri="{FF2B5EF4-FFF2-40B4-BE49-F238E27FC236}">
                <a16:creationId xmlns:a16="http://schemas.microsoft.com/office/drawing/2014/main" id="{7B6A6D4C-ACE3-4240-9640-BD86DAEE0261}"/>
              </a:ext>
            </a:extLst>
          </p:cNvPr>
          <p:cNvSpPr/>
          <p:nvPr/>
        </p:nvSpPr>
        <p:spPr>
          <a:xfrm>
            <a:off x="9893299" y="4153653"/>
            <a:ext cx="406400" cy="3429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7" name="วงรี 6">
            <a:extLst>
              <a:ext uri="{FF2B5EF4-FFF2-40B4-BE49-F238E27FC236}">
                <a16:creationId xmlns:a16="http://schemas.microsoft.com/office/drawing/2014/main" id="{8AC66B37-3DDA-481E-BA78-527291A892E6}"/>
              </a:ext>
            </a:extLst>
          </p:cNvPr>
          <p:cNvSpPr/>
          <p:nvPr/>
        </p:nvSpPr>
        <p:spPr>
          <a:xfrm>
            <a:off x="9893299" y="4617657"/>
            <a:ext cx="406400" cy="3429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9" name="วงรี 8">
            <a:extLst>
              <a:ext uri="{FF2B5EF4-FFF2-40B4-BE49-F238E27FC236}">
                <a16:creationId xmlns:a16="http://schemas.microsoft.com/office/drawing/2014/main" id="{2111B713-6BD2-4583-AA57-E4C1CC08ED2C}"/>
              </a:ext>
            </a:extLst>
          </p:cNvPr>
          <p:cNvSpPr/>
          <p:nvPr/>
        </p:nvSpPr>
        <p:spPr>
          <a:xfrm>
            <a:off x="9893300" y="5039787"/>
            <a:ext cx="406400" cy="3429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0" name="วงรี 9">
            <a:extLst>
              <a:ext uri="{FF2B5EF4-FFF2-40B4-BE49-F238E27FC236}">
                <a16:creationId xmlns:a16="http://schemas.microsoft.com/office/drawing/2014/main" id="{E19E6E4B-D4FA-4B19-9B7D-38143F17C2B6}"/>
              </a:ext>
            </a:extLst>
          </p:cNvPr>
          <p:cNvSpPr/>
          <p:nvPr/>
        </p:nvSpPr>
        <p:spPr>
          <a:xfrm>
            <a:off x="9893300" y="5507574"/>
            <a:ext cx="406400" cy="3429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1" name="วงรี 10">
            <a:extLst>
              <a:ext uri="{FF2B5EF4-FFF2-40B4-BE49-F238E27FC236}">
                <a16:creationId xmlns:a16="http://schemas.microsoft.com/office/drawing/2014/main" id="{7A3C83D7-5A56-4A70-A84A-32AF5DD8E917}"/>
              </a:ext>
            </a:extLst>
          </p:cNvPr>
          <p:cNvSpPr/>
          <p:nvPr/>
        </p:nvSpPr>
        <p:spPr>
          <a:xfrm>
            <a:off x="9893300" y="5967795"/>
            <a:ext cx="406400" cy="3429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6" name="ตัวแทนหมายเลขสไลด์ 5">
            <a:extLst>
              <a:ext uri="{FF2B5EF4-FFF2-40B4-BE49-F238E27FC236}">
                <a16:creationId xmlns:a16="http://schemas.microsoft.com/office/drawing/2014/main" id="{48A0B6E8-2842-26A5-87D5-2C1ABE07D2CD}"/>
              </a:ext>
            </a:extLst>
          </p:cNvPr>
          <p:cNvSpPr>
            <a:spLocks noGrp="1"/>
          </p:cNvSpPr>
          <p:nvPr>
            <p:ph type="sldNum" sz="quarter" idx="12"/>
          </p:nvPr>
        </p:nvSpPr>
        <p:spPr/>
        <p:txBody>
          <a:bodyPr/>
          <a:lstStyle/>
          <a:p>
            <a:fld id="{6D22F896-40B5-4ADD-8801-0D06FADFA095}" type="slidenum">
              <a:rPr lang="en-US" smtClean="0"/>
              <a:pPr/>
              <a:t>3</a:t>
            </a:fld>
            <a:endParaRPr lang="en-US" dirty="0"/>
          </a:p>
        </p:txBody>
      </p:sp>
    </p:spTree>
    <p:extLst>
      <p:ext uri="{BB962C8B-B14F-4D97-AF65-F5344CB8AC3E}">
        <p14:creationId xmlns:p14="http://schemas.microsoft.com/office/powerpoint/2010/main" val="35283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5" grpId="0" animBg="1"/>
      <p:bldP spid="7"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ELTS Listening Exercises - 6 - Prices">
            <a:hlinkClick r:id="" action="ppaction://media"/>
            <a:extLst>
              <a:ext uri="{FF2B5EF4-FFF2-40B4-BE49-F238E27FC236}">
                <a16:creationId xmlns:a16="http://schemas.microsoft.com/office/drawing/2014/main" id="{91FCEC40-A1DC-4C25-A30A-7878DBD8C94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829800" y="76366"/>
            <a:ext cx="1701800" cy="1701800"/>
          </a:xfrm>
        </p:spPr>
      </p:pic>
      <p:sp>
        <p:nvSpPr>
          <p:cNvPr id="5" name="Rectangle 4">
            <a:extLst>
              <a:ext uri="{FF2B5EF4-FFF2-40B4-BE49-F238E27FC236}">
                <a16:creationId xmlns:a16="http://schemas.microsoft.com/office/drawing/2014/main" id="{B6B360C6-4942-456A-BE4B-F6B843C85A54}"/>
              </a:ext>
            </a:extLst>
          </p:cNvPr>
          <p:cNvSpPr/>
          <p:nvPr/>
        </p:nvSpPr>
        <p:spPr>
          <a:xfrm>
            <a:off x="335994" y="1778166"/>
            <a:ext cx="1156390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Another common way that numbers are used in the listening test is as prices.</a:t>
            </a:r>
            <a:b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sp>
        <p:nvSpPr>
          <p:cNvPr id="6" name="Title 1">
            <a:extLst>
              <a:ext uri="{FF2B5EF4-FFF2-40B4-BE49-F238E27FC236}">
                <a16:creationId xmlns:a16="http://schemas.microsoft.com/office/drawing/2014/main" id="{2A8180A7-60AD-49AC-A374-DDED118408F0}"/>
              </a:ext>
            </a:extLst>
          </p:cNvPr>
          <p:cNvSpPr txBox="1">
            <a:spLocks/>
          </p:cNvSpPr>
          <p:nvPr/>
        </p:nvSpPr>
        <p:spPr>
          <a:xfrm>
            <a:off x="241300" y="241466"/>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Calibri" panose="020F0502020204030204" pitchFamily="34" charset="0"/>
              </a:rPr>
              <a:t>PRACTICE 3: Prices </a:t>
            </a:r>
            <a:endPar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mn-cs"/>
            </a:endParaRPr>
          </a:p>
        </p:txBody>
      </p:sp>
      <p:sp>
        <p:nvSpPr>
          <p:cNvPr id="8" name="Content Placeholder 2">
            <a:extLst>
              <a:ext uri="{FF2B5EF4-FFF2-40B4-BE49-F238E27FC236}">
                <a16:creationId xmlns:a16="http://schemas.microsoft.com/office/drawing/2014/main" id="{6C5351BE-1A42-4061-A929-B4E21E898986}"/>
              </a:ext>
            </a:extLst>
          </p:cNvPr>
          <p:cNvSpPr txBox="1">
            <a:spLocks/>
          </p:cNvSpPr>
          <p:nvPr/>
        </p:nvSpPr>
        <p:spPr>
          <a:xfrm>
            <a:off x="815697" y="2772146"/>
            <a:ext cx="10058400"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900"/>
              </a:spcBef>
              <a:spcAft>
                <a:spcPts val="0"/>
              </a:spcAft>
              <a:buClr>
                <a:prstClr val="black">
                  <a:lumMod val="85000"/>
                  <a:lumOff val="15000"/>
                </a:prstClr>
              </a:buClr>
              <a:buSzTx/>
              <a:buFont typeface="Garamond" pitchFamily="18"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Write the prices you hear.</a:t>
            </a:r>
          </a:p>
          <a:p>
            <a:pPr marL="0" marR="0" lvl="0" indent="0" algn="l" defTabSz="914400" rtl="0" eaLnBrk="1" fontAlgn="auto" latinLnBrk="0" hangingPunct="1">
              <a:lnSpc>
                <a:spcPct val="150000"/>
              </a:lnSpc>
              <a:spcBef>
                <a:spcPts val="900"/>
              </a:spcBef>
              <a:spcAft>
                <a:spcPts val="0"/>
              </a:spcAft>
              <a:buClr>
                <a:prstClr val="black">
                  <a:lumMod val="85000"/>
                  <a:lumOff val="15000"/>
                </a:prstClr>
              </a:buClr>
              <a:buSzTx/>
              <a:buFont typeface="Garamond" pitchFamily="18"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£4.35   		</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four pounds thirty-five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900"/>
              </a:spcBef>
              <a:spcAft>
                <a:spcPts val="0"/>
              </a:spcAft>
              <a:buClr>
                <a:prstClr val="black">
                  <a:lumMod val="85000"/>
                  <a:lumOff val="15000"/>
                </a:prstClr>
              </a:buClr>
              <a:buSzTx/>
              <a:buFont typeface="Garamond" pitchFamily="18"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$6.50 / $3.25   	</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six dollars fifty / three dollars twenty-five cents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900"/>
              </a:spcBef>
              <a:spcAft>
                <a:spcPts val="0"/>
              </a:spcAft>
              <a:buClr>
                <a:prstClr val="black">
                  <a:lumMod val="85000"/>
                  <a:lumOff val="15000"/>
                </a:prstClr>
              </a:buClr>
              <a:buSzTx/>
              <a:buFont typeface="Garamond" pitchFamily="18"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£15.75   		</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fifteen euros seventy-five</a:t>
            </a:r>
            <a:endParaRPr kumimoji="0" lang="th-TH"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DilleniaUPC" panose="02020603050405020304" pitchFamily="18" charset="-34"/>
            </a:endParaRPr>
          </a:p>
        </p:txBody>
      </p:sp>
      <p:sp>
        <p:nvSpPr>
          <p:cNvPr id="9" name="สี่เหลี่ยมผืนผ้า 8">
            <a:extLst>
              <a:ext uri="{FF2B5EF4-FFF2-40B4-BE49-F238E27FC236}">
                <a16:creationId xmlns:a16="http://schemas.microsoft.com/office/drawing/2014/main" id="{98F748DD-E114-45C0-9CF2-D171091140EC}"/>
              </a:ext>
            </a:extLst>
          </p:cNvPr>
          <p:cNvSpPr/>
          <p:nvPr/>
        </p:nvSpPr>
        <p:spPr>
          <a:xfrm>
            <a:off x="1257300" y="3706627"/>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0" name="สี่เหลี่ยมผืนผ้า 9">
            <a:extLst>
              <a:ext uri="{FF2B5EF4-FFF2-40B4-BE49-F238E27FC236}">
                <a16:creationId xmlns:a16="http://schemas.microsoft.com/office/drawing/2014/main" id="{3B1E0E71-E806-4A5F-8601-4AC4D9050DC3}"/>
              </a:ext>
            </a:extLst>
          </p:cNvPr>
          <p:cNvSpPr/>
          <p:nvPr/>
        </p:nvSpPr>
        <p:spPr>
          <a:xfrm>
            <a:off x="1266547" y="4465056"/>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1" name="สี่เหลี่ยมผืนผ้า 10">
            <a:extLst>
              <a:ext uri="{FF2B5EF4-FFF2-40B4-BE49-F238E27FC236}">
                <a16:creationId xmlns:a16="http://schemas.microsoft.com/office/drawing/2014/main" id="{4CE67EC1-D856-4D4C-9CD4-D2B2AEFA90D6}"/>
              </a:ext>
            </a:extLst>
          </p:cNvPr>
          <p:cNvSpPr/>
          <p:nvPr/>
        </p:nvSpPr>
        <p:spPr>
          <a:xfrm>
            <a:off x="1257300" y="5228062"/>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2" name="ตัวแทนหมายเลขสไลด์ 1">
            <a:extLst>
              <a:ext uri="{FF2B5EF4-FFF2-40B4-BE49-F238E27FC236}">
                <a16:creationId xmlns:a16="http://schemas.microsoft.com/office/drawing/2014/main" id="{A94F2982-4D06-208B-2657-B5A4F0191E46}"/>
              </a:ext>
            </a:extLst>
          </p:cNvPr>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32416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ELTS Listening Exercises - 7 - Dates">
            <a:hlinkClick r:id="" action="ppaction://media"/>
            <a:extLst>
              <a:ext uri="{FF2B5EF4-FFF2-40B4-BE49-F238E27FC236}">
                <a16:creationId xmlns:a16="http://schemas.microsoft.com/office/drawing/2014/main" id="{8F83D7DC-41B7-45AF-B6BD-5E87B489CD6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379131" y="368465"/>
            <a:ext cx="1873069" cy="1873069"/>
          </a:xfrm>
        </p:spPr>
      </p:pic>
      <p:sp>
        <p:nvSpPr>
          <p:cNvPr id="4" name="Title 1">
            <a:extLst>
              <a:ext uri="{FF2B5EF4-FFF2-40B4-BE49-F238E27FC236}">
                <a16:creationId xmlns:a16="http://schemas.microsoft.com/office/drawing/2014/main" id="{D04555BB-907D-4CAE-A07D-7CCB710B2BC4}"/>
              </a:ext>
            </a:extLst>
          </p:cNvPr>
          <p:cNvSpPr txBox="1">
            <a:spLocks/>
          </p:cNvSpPr>
          <p:nvPr/>
        </p:nvSpPr>
        <p:spPr>
          <a:xfrm>
            <a:off x="241300" y="241466"/>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Calibri" panose="020F0502020204030204" pitchFamily="34" charset="0"/>
              </a:rPr>
              <a:t>PRACTICE 4: Dates </a:t>
            </a:r>
            <a:endPar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mn-cs"/>
            </a:endParaRPr>
          </a:p>
        </p:txBody>
      </p:sp>
      <p:sp>
        <p:nvSpPr>
          <p:cNvPr id="6" name="สี่เหลี่ยมผืนผ้า 5">
            <a:extLst>
              <a:ext uri="{FF2B5EF4-FFF2-40B4-BE49-F238E27FC236}">
                <a16:creationId xmlns:a16="http://schemas.microsoft.com/office/drawing/2014/main" id="{8E0FB890-0D0B-40DB-BCEB-7A1C9BDB335C}"/>
              </a:ext>
            </a:extLst>
          </p:cNvPr>
          <p:cNvSpPr/>
          <p:nvPr/>
        </p:nvSpPr>
        <p:spPr>
          <a:xfrm>
            <a:off x="571500" y="2159166"/>
            <a:ext cx="10474960"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Write the dates you hear.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18</a:t>
            </a:r>
            <a:r>
              <a:rPr kumimoji="0" lang="en-US" sz="3200" b="0" i="0" u="none" strike="noStrike" kern="1200" cap="none" spc="0" normalizeH="0" baseline="30000" noProof="0" dirty="0">
                <a:ln>
                  <a:noFill/>
                </a:ln>
                <a:solidFill>
                  <a:srgbClr val="7030A0"/>
                </a:solidFill>
                <a:effectLst/>
                <a:uLnTx/>
                <a:uFillTx/>
                <a:latin typeface="Calibri" panose="020F0502020204030204" pitchFamily="34" charset="0"/>
                <a:ea typeface="+mn-ea"/>
                <a:cs typeface="Calibri" panose="020F0502020204030204" pitchFamily="34" charset="0"/>
              </a:rPr>
              <a:t>th</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June 1815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June 18 1815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18/6/1815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17</a:t>
            </a:r>
            <a:r>
              <a:rPr kumimoji="0" lang="en-US" sz="3200" b="0" i="0" u="none" strike="noStrike" kern="1200" cap="none" spc="0" normalizeH="0" baseline="30000" noProof="0" dirty="0">
                <a:ln>
                  <a:noFill/>
                </a:ln>
                <a:solidFill>
                  <a:srgbClr val="7030A0"/>
                </a:solidFill>
                <a:effectLst/>
                <a:uLnTx/>
                <a:uFillTx/>
                <a:latin typeface="Calibri" panose="020F0502020204030204" pitchFamily="34" charset="0"/>
                <a:ea typeface="+mn-ea"/>
                <a:cs typeface="Calibri" panose="020F0502020204030204" pitchFamily="34" charset="0"/>
              </a:rPr>
              <a:t>th</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December 2019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December 17 2019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17/12/19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21</a:t>
            </a:r>
            <a:r>
              <a:rPr kumimoji="0" lang="en-US" sz="3200" b="0" i="0" u="none" strike="noStrike" kern="1200" cap="none" spc="0" normalizeH="0" baseline="30000" noProof="0" dirty="0">
                <a:ln>
                  <a:noFill/>
                </a:ln>
                <a:solidFill>
                  <a:srgbClr val="7030A0"/>
                </a:solidFill>
                <a:effectLst/>
                <a:uLnTx/>
                <a:uFillTx/>
                <a:latin typeface="Calibri" panose="020F0502020204030204" pitchFamily="34" charset="0"/>
                <a:ea typeface="+mn-ea"/>
                <a:cs typeface="Calibri" panose="020F0502020204030204" pitchFamily="34" charset="0"/>
              </a:rPr>
              <a:t>st</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July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July 21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21/7</a:t>
            </a:r>
            <a:endParaRPr kumimoji="0" lang="th-TH"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DilleniaUPC" panose="02020603050405020304" pitchFamily="18" charset="-34"/>
            </a:endParaRPr>
          </a:p>
        </p:txBody>
      </p:sp>
      <p:sp>
        <p:nvSpPr>
          <p:cNvPr id="8" name="สี่เหลี่ยมผืนผ้า 7">
            <a:extLst>
              <a:ext uri="{FF2B5EF4-FFF2-40B4-BE49-F238E27FC236}">
                <a16:creationId xmlns:a16="http://schemas.microsoft.com/office/drawing/2014/main" id="{F762286F-67C4-4F14-8FC7-ED50260683B4}"/>
              </a:ext>
            </a:extLst>
          </p:cNvPr>
          <p:cNvSpPr/>
          <p:nvPr/>
        </p:nvSpPr>
        <p:spPr>
          <a:xfrm>
            <a:off x="1145540" y="3177505"/>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9" name="สี่เหลี่ยมผืนผ้า 8">
            <a:extLst>
              <a:ext uri="{FF2B5EF4-FFF2-40B4-BE49-F238E27FC236}">
                <a16:creationId xmlns:a16="http://schemas.microsoft.com/office/drawing/2014/main" id="{ADC9F2CD-5196-4E80-9783-890895617683}"/>
              </a:ext>
            </a:extLst>
          </p:cNvPr>
          <p:cNvSpPr/>
          <p:nvPr/>
        </p:nvSpPr>
        <p:spPr>
          <a:xfrm>
            <a:off x="1141730" y="4113476"/>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0" name="สี่เหลี่ยมผืนผ้า 9">
            <a:extLst>
              <a:ext uri="{FF2B5EF4-FFF2-40B4-BE49-F238E27FC236}">
                <a16:creationId xmlns:a16="http://schemas.microsoft.com/office/drawing/2014/main" id="{6F9342C1-AD4A-4086-B7D1-398B8CC1AFDC}"/>
              </a:ext>
            </a:extLst>
          </p:cNvPr>
          <p:cNvSpPr/>
          <p:nvPr/>
        </p:nvSpPr>
        <p:spPr>
          <a:xfrm>
            <a:off x="1145540" y="5049447"/>
            <a:ext cx="9334500" cy="546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2" name="ตัวแทนหมายเลขสไลด์ 1">
            <a:extLst>
              <a:ext uri="{FF2B5EF4-FFF2-40B4-BE49-F238E27FC236}">
                <a16:creationId xmlns:a16="http://schemas.microsoft.com/office/drawing/2014/main" id="{DCB3C0FD-8384-24B0-3CBF-2C240B34BBE8}"/>
              </a:ext>
            </a:extLst>
          </p:cNvPr>
          <p:cNvSpPr>
            <a:spLocks noGrp="1"/>
          </p:cNvSpPr>
          <p:nvPr>
            <p:ph type="sldNum" sz="quarter" idx="12"/>
          </p:nvPr>
        </p:nvSpPr>
        <p:spPr/>
        <p:txBody>
          <a:bodyPr/>
          <a:lstStyle/>
          <a:p>
            <a:fld id="{6D22F896-40B5-4ADD-8801-0D06FADFA095}" type="slidenum">
              <a:rPr lang="en-US" smtClean="0"/>
              <a:pPr/>
              <a:t>5</a:t>
            </a:fld>
            <a:endParaRPr lang="en-US" dirty="0"/>
          </a:p>
        </p:txBody>
      </p:sp>
    </p:spTree>
    <p:extLst>
      <p:ext uri="{BB962C8B-B14F-4D97-AF65-F5344CB8AC3E}">
        <p14:creationId xmlns:p14="http://schemas.microsoft.com/office/powerpoint/2010/main" val="6061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ELTS Listening Exercises - 8 - Letter names">
            <a:hlinkClick r:id="" action="ppaction://media"/>
            <a:extLst>
              <a:ext uri="{FF2B5EF4-FFF2-40B4-BE49-F238E27FC236}">
                <a16:creationId xmlns:a16="http://schemas.microsoft.com/office/drawing/2014/main" id="{DA4F26BE-6F19-45E0-9ED7-1A5B35DFE56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549947" y="241647"/>
            <a:ext cx="2325007" cy="2325007"/>
          </a:xfrm>
        </p:spPr>
      </p:pic>
      <p:sp>
        <p:nvSpPr>
          <p:cNvPr id="3" name="สี่เหลี่ยมผืนผ้า 2">
            <a:extLst>
              <a:ext uri="{FF2B5EF4-FFF2-40B4-BE49-F238E27FC236}">
                <a16:creationId xmlns:a16="http://schemas.microsoft.com/office/drawing/2014/main" id="{02CCA157-F751-4416-9000-D9C877220B10}"/>
              </a:ext>
            </a:extLst>
          </p:cNvPr>
          <p:cNvSpPr/>
          <p:nvPr/>
        </p:nvSpPr>
        <p:spPr>
          <a:xfrm>
            <a:off x="1582057" y="2312989"/>
            <a:ext cx="6096000" cy="2232021"/>
          </a:xfrm>
          <a:prstGeom prst="rect">
            <a:avLst/>
          </a:prstGeom>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Write the letters you hear.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1. </a:t>
            </a:r>
            <a:r>
              <a:rPr kumimoji="0" lang="en-US" sz="3200" b="0"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Beardman</a:t>
            </a:r>
            <a:endPar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2. </a:t>
            </a:r>
            <a:r>
              <a:rPr kumimoji="0" lang="en-US" sz="3200" b="0"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Drapersville</a:t>
            </a:r>
            <a:endParaRPr kumimoji="0" lang="en-US" sz="32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sp>
        <p:nvSpPr>
          <p:cNvPr id="7" name="ชื่อเรื่อง 6">
            <a:extLst>
              <a:ext uri="{FF2B5EF4-FFF2-40B4-BE49-F238E27FC236}">
                <a16:creationId xmlns:a16="http://schemas.microsoft.com/office/drawing/2014/main" id="{9D05977C-FFCF-49DB-8AE8-FD5297029B03}"/>
              </a:ext>
            </a:extLst>
          </p:cNvPr>
          <p:cNvSpPr>
            <a:spLocks noGrp="1"/>
          </p:cNvSpPr>
          <p:nvPr>
            <p:ph type="title"/>
          </p:nvPr>
        </p:nvSpPr>
        <p:spPr/>
        <p:txBody>
          <a:bodyPr/>
          <a:lstStyle/>
          <a:p>
            <a:endParaRPr lang="th-TH" dirty="0"/>
          </a:p>
        </p:txBody>
      </p:sp>
      <p:sp>
        <p:nvSpPr>
          <p:cNvPr id="8" name="Title 1">
            <a:extLst>
              <a:ext uri="{FF2B5EF4-FFF2-40B4-BE49-F238E27FC236}">
                <a16:creationId xmlns:a16="http://schemas.microsoft.com/office/drawing/2014/main" id="{404B55E6-5C7D-49A5-9B80-56201B7E35D8}"/>
              </a:ext>
            </a:extLst>
          </p:cNvPr>
          <p:cNvSpPr txBox="1">
            <a:spLocks/>
          </p:cNvSpPr>
          <p:nvPr/>
        </p:nvSpPr>
        <p:spPr>
          <a:xfrm>
            <a:off x="241300" y="241466"/>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Calibri" panose="020F0502020204030204" pitchFamily="34" charset="0"/>
              </a:rPr>
              <a:t>PRACTICE 5: Letters </a:t>
            </a:r>
            <a:endParaRPr kumimoji="0" lang="en-US" sz="4800" b="1" i="0" u="none" strike="noStrike" kern="1200" cap="none" spc="0" normalizeH="0" baseline="0" noProof="0" dirty="0">
              <a:ln>
                <a:noFill/>
              </a:ln>
              <a:solidFill>
                <a:prstClr val="black">
                  <a:lumMod val="85000"/>
                  <a:lumOff val="15000"/>
                </a:prstClr>
              </a:solidFill>
              <a:effectLst/>
              <a:highlight>
                <a:srgbClr val="FFFF00"/>
              </a:highlight>
              <a:uLnTx/>
              <a:uFillTx/>
              <a:latin typeface="Calibri" panose="020F0502020204030204" pitchFamily="34" charset="0"/>
              <a:ea typeface="+mn-ea"/>
              <a:cs typeface="+mn-cs"/>
            </a:endParaRPr>
          </a:p>
        </p:txBody>
      </p:sp>
      <p:sp>
        <p:nvSpPr>
          <p:cNvPr id="9" name="สี่เหลี่ยมผืนผ้า 8">
            <a:extLst>
              <a:ext uri="{FF2B5EF4-FFF2-40B4-BE49-F238E27FC236}">
                <a16:creationId xmlns:a16="http://schemas.microsoft.com/office/drawing/2014/main" id="{ED8ED11A-FA28-476F-A9B3-877CDCD28680}"/>
              </a:ext>
            </a:extLst>
          </p:cNvPr>
          <p:cNvSpPr/>
          <p:nvPr/>
        </p:nvSpPr>
        <p:spPr>
          <a:xfrm>
            <a:off x="2026920" y="3195172"/>
            <a:ext cx="23114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10" name="สี่เหลี่ยมผืนผ้า 9">
            <a:extLst>
              <a:ext uri="{FF2B5EF4-FFF2-40B4-BE49-F238E27FC236}">
                <a16:creationId xmlns:a16="http://schemas.microsoft.com/office/drawing/2014/main" id="{9DFD604E-EBA2-4B87-8C9E-340EADFC1597}"/>
              </a:ext>
            </a:extLst>
          </p:cNvPr>
          <p:cNvSpPr/>
          <p:nvPr/>
        </p:nvSpPr>
        <p:spPr>
          <a:xfrm>
            <a:off x="2026920" y="4077354"/>
            <a:ext cx="2311400" cy="467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entury Gothic" panose="020B0502020202020204"/>
              <a:ea typeface="+mn-ea"/>
              <a:cs typeface="DilleniaUPC" panose="02020603050405020304" pitchFamily="18" charset="-34"/>
            </a:endParaRPr>
          </a:p>
        </p:txBody>
      </p:sp>
      <p:sp>
        <p:nvSpPr>
          <p:cNvPr id="2" name="ตัวแทนหมายเลขสไลด์ 1">
            <a:extLst>
              <a:ext uri="{FF2B5EF4-FFF2-40B4-BE49-F238E27FC236}">
                <a16:creationId xmlns:a16="http://schemas.microsoft.com/office/drawing/2014/main" id="{CD4F45E9-8A24-BD3B-DD0C-7F4C24C429FF}"/>
              </a:ext>
            </a:extLst>
          </p:cNvPr>
          <p:cNvSpPr>
            <a:spLocks noGrp="1"/>
          </p:cNvSpPr>
          <p:nvPr>
            <p:ph type="sldNum" sz="quarter" idx="12"/>
          </p:nvPr>
        </p:nvSpPr>
        <p:spPr/>
        <p:txBody>
          <a:body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363309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F975-D0CB-437B-873D-F3C1F10EE400}"/>
              </a:ext>
            </a:extLst>
          </p:cNvPr>
          <p:cNvSpPr>
            <a:spLocks noGrp="1"/>
          </p:cNvSpPr>
          <p:nvPr>
            <p:ph type="title"/>
          </p:nvPr>
        </p:nvSpPr>
        <p:spPr>
          <a:xfrm>
            <a:off x="8838441" y="485551"/>
            <a:ext cx="1522228" cy="547577"/>
          </a:xfrm>
        </p:spPr>
        <p:txBody>
          <a:bodyPr>
            <a:normAutofit/>
          </a:bodyPr>
          <a:lstStyle/>
          <a:p>
            <a:r>
              <a:rPr lang="en-US" sz="3200" b="1" dirty="0">
                <a:latin typeface="Calibri" panose="020F0502020204030204" pitchFamily="34" charset="0"/>
                <a:cs typeface="Calibri" panose="020F0502020204030204" pitchFamily="34" charset="0"/>
              </a:rPr>
              <a:t>Track 1 </a:t>
            </a:r>
          </a:p>
        </p:txBody>
      </p:sp>
      <p:sp>
        <p:nvSpPr>
          <p:cNvPr id="3" name="Content Placeholder 2">
            <a:extLst>
              <a:ext uri="{FF2B5EF4-FFF2-40B4-BE49-F238E27FC236}">
                <a16:creationId xmlns:a16="http://schemas.microsoft.com/office/drawing/2014/main" id="{8314D0BA-35BB-4C39-83AF-21418A3F8450}"/>
              </a:ext>
            </a:extLst>
          </p:cNvPr>
          <p:cNvSpPr>
            <a:spLocks noGrp="1"/>
          </p:cNvSpPr>
          <p:nvPr>
            <p:ph sz="half" idx="1"/>
          </p:nvPr>
        </p:nvSpPr>
        <p:spPr>
          <a:xfrm>
            <a:off x="703604" y="180752"/>
            <a:ext cx="4613728" cy="3804685"/>
          </a:xfrm>
        </p:spPr>
        <p:txBody>
          <a:bodyPr>
            <a:noAutofit/>
          </a:bodyPr>
          <a:lstStyle/>
          <a:p>
            <a:pPr marL="0" indent="0">
              <a:buNone/>
            </a:pPr>
            <a:r>
              <a:rPr lang="en-US" sz="1400" b="1" dirty="0">
                <a:solidFill>
                  <a:srgbClr val="FF0000"/>
                </a:solidFill>
                <a:latin typeface="Calibri" panose="020F0502020204030204" pitchFamily="34" charset="0"/>
                <a:cs typeface="Calibri" panose="020F0502020204030204" pitchFamily="34" charset="0"/>
              </a:rPr>
              <a:t>1. What is the man’s name?	</a:t>
            </a:r>
            <a:r>
              <a:rPr lang="en-US" sz="1400" dirty="0">
                <a:latin typeface="Calibri" panose="020F0502020204030204" pitchFamily="34" charset="0"/>
                <a:cs typeface="Calibri" panose="020F0502020204030204" pitchFamily="34" charset="0"/>
              </a:rPr>
              <a:t>	</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McKre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Mackre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Mkere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Kekre</a:t>
            </a:r>
            <a:endParaRPr lang="en-US" sz="1400" dirty="0">
              <a:latin typeface="Calibri" panose="020F0502020204030204" pitchFamily="34" charset="0"/>
              <a:cs typeface="Calibri" panose="020F0502020204030204" pitchFamily="34" charset="0"/>
            </a:endParaRPr>
          </a:p>
          <a:p>
            <a:pPr marL="0" indent="0">
              <a:buNone/>
            </a:pPr>
            <a:r>
              <a:rPr lang="en-US" sz="1400" b="1" dirty="0">
                <a:solidFill>
                  <a:srgbClr val="FF0000"/>
                </a:solidFill>
                <a:latin typeface="Calibri" panose="020F0502020204030204" pitchFamily="34" charset="0"/>
                <a:cs typeface="Calibri" panose="020F0502020204030204" pitchFamily="34" charset="0"/>
              </a:rPr>
              <a:t>2. Where does the man want to pick up the package?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Bristol College</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Bestall</a:t>
            </a:r>
            <a:r>
              <a:rPr lang="en-US" sz="1400" dirty="0">
                <a:latin typeface="Calibri" panose="020F0502020204030204" pitchFamily="34" charset="0"/>
                <a:cs typeface="Calibri" panose="020F0502020204030204" pitchFamily="34" charset="0"/>
              </a:rPr>
              <a:t> College</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Wistall</a:t>
            </a:r>
            <a:r>
              <a:rPr lang="en-US" sz="1400" dirty="0">
                <a:latin typeface="Calibri" panose="020F0502020204030204" pitchFamily="34" charset="0"/>
                <a:cs typeface="Calibri" panose="020F0502020204030204" pitchFamily="34" charset="0"/>
              </a:rPr>
              <a:t> College</a:t>
            </a: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Westall</a:t>
            </a:r>
            <a:r>
              <a:rPr lang="en-US" sz="1400" dirty="0">
                <a:latin typeface="Calibri" panose="020F0502020204030204" pitchFamily="34" charset="0"/>
                <a:cs typeface="Calibri" panose="020F0502020204030204" pitchFamily="34" charset="0"/>
              </a:rPr>
              <a:t> College</a:t>
            </a:r>
          </a:p>
          <a:p>
            <a:pPr marL="0" indent="0">
              <a:buNone/>
            </a:pPr>
            <a:r>
              <a:rPr lang="en-US" sz="1400" b="1" dirty="0">
                <a:solidFill>
                  <a:srgbClr val="FF0000"/>
                </a:solidFill>
                <a:latin typeface="Calibri" panose="020F0502020204030204" pitchFamily="34" charset="0"/>
                <a:cs typeface="Calibri" panose="020F0502020204030204" pitchFamily="34" charset="0"/>
              </a:rPr>
              <a:t>3. What is the post code of the college?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BS8 5PU</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BS8 9PU</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BF8 5PU</a:t>
            </a:r>
          </a:p>
          <a:p>
            <a:pPr marL="0" indent="0">
              <a:buNone/>
            </a:pPr>
            <a:r>
              <a:rPr lang="en-US" sz="1400" dirty="0">
                <a:latin typeface="Calibri" panose="020F0502020204030204" pitchFamily="34" charset="0"/>
                <a:cs typeface="Calibri" panose="020F0502020204030204" pitchFamily="34" charset="0"/>
              </a:rPr>
              <a:t>(D) BF8 9PU</a:t>
            </a:r>
          </a:p>
          <a:p>
            <a:pPr marL="0" indent="0">
              <a:buNone/>
            </a:pPr>
            <a:r>
              <a:rPr lang="en-US" sz="1400" b="1" dirty="0">
                <a:solidFill>
                  <a:srgbClr val="FF0000"/>
                </a:solidFill>
                <a:latin typeface="Calibri" panose="020F0502020204030204" pitchFamily="34" charset="0"/>
                <a:cs typeface="Calibri" panose="020F0502020204030204" pitchFamily="34" charset="0"/>
              </a:rPr>
              <a:t>4. What are the content of the package?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and toys</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and coins</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toys and coins</a:t>
            </a: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toys and clothes</a:t>
            </a:r>
          </a:p>
          <a:p>
            <a:pPr marL="0" indent="0">
              <a:buNone/>
            </a:pPr>
            <a:endParaRPr lang="en-US" sz="14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DAC66887-133A-4E37-9292-E5796CF2E887}"/>
              </a:ext>
            </a:extLst>
          </p:cNvPr>
          <p:cNvSpPr>
            <a:spLocks noGrp="1"/>
          </p:cNvSpPr>
          <p:nvPr>
            <p:ph sz="half" idx="2"/>
          </p:nvPr>
        </p:nvSpPr>
        <p:spPr>
          <a:xfrm>
            <a:off x="6096000" y="1064140"/>
            <a:ext cx="4447786" cy="5177172"/>
          </a:xfrm>
        </p:spPr>
        <p:txBody>
          <a:bodyPr>
            <a:normAutofit fontScale="25000" lnSpcReduction="20000"/>
          </a:bodyPr>
          <a:lstStyle/>
          <a:p>
            <a:pPr marL="0" indent="0">
              <a:buNone/>
            </a:pPr>
            <a:endParaRPr lang="en-US" sz="5600" b="1" dirty="0">
              <a:solidFill>
                <a:srgbClr val="FF0000"/>
              </a:solidFill>
              <a:latin typeface="Calibri" panose="020F0502020204030204" pitchFamily="34" charset="0"/>
              <a:cs typeface="Calibri" panose="020F0502020204030204" pitchFamily="34" charset="0"/>
            </a:endParaRPr>
          </a:p>
          <a:p>
            <a:pPr marL="0" indent="0">
              <a:buNone/>
            </a:pPr>
            <a:r>
              <a:rPr lang="en-US" sz="5600" b="1" dirty="0">
                <a:solidFill>
                  <a:srgbClr val="FF0000"/>
                </a:solidFill>
                <a:latin typeface="Calibri" panose="020F0502020204030204" pitchFamily="34" charset="0"/>
                <a:cs typeface="Calibri" panose="020F0502020204030204" pitchFamily="34" charset="0"/>
              </a:rPr>
              <a:t>5. How much does all stuff cost in total?</a:t>
            </a:r>
          </a:p>
          <a:p>
            <a:pPr marL="0" indent="0">
              <a:buNone/>
            </a:pPr>
            <a:r>
              <a:rPr lang="en-US" sz="5600" dirty="0">
                <a:latin typeface="Calibri" panose="020F0502020204030204" pitchFamily="34" charset="0"/>
                <a:cs typeface="Calibri" panose="020F0502020204030204" pitchFamily="34" charset="0"/>
              </a:rPr>
              <a:t>(A)</a:t>
            </a:r>
            <a:r>
              <a:rPr lang="th-TH" sz="5600" dirty="0">
                <a:latin typeface="Calibri" panose="020F0502020204030204" pitchFamily="34" charset="0"/>
              </a:rPr>
              <a:t> </a:t>
            </a:r>
            <a:r>
              <a:rPr lang="en-US" sz="5600" dirty="0">
                <a:latin typeface="Calibri" panose="020F0502020204030204" pitchFamily="34" charset="0"/>
                <a:cs typeface="Calibri" panose="020F0502020204030204" pitchFamily="34" charset="0"/>
              </a:rPr>
              <a:t>150</a:t>
            </a:r>
          </a:p>
          <a:p>
            <a:pPr marL="0" indent="0">
              <a:buNone/>
            </a:pPr>
            <a:r>
              <a:rPr lang="en-US" sz="5600" dirty="0">
                <a:latin typeface="Calibri" panose="020F0502020204030204" pitchFamily="34" charset="0"/>
                <a:cs typeface="Calibri" panose="020F0502020204030204" pitchFamily="34" charset="0"/>
              </a:rPr>
              <a:t>(B) 200</a:t>
            </a:r>
            <a:r>
              <a:rPr lang="th-TH" sz="5600" dirty="0">
                <a:latin typeface="Calibri" panose="020F0502020204030204" pitchFamily="34" charset="0"/>
              </a:rPr>
              <a:t> </a:t>
            </a:r>
            <a:endParaRPr lang="en-US" sz="5600" dirty="0">
              <a:latin typeface="Calibri" panose="020F0502020204030204" pitchFamily="34" charset="0"/>
              <a:cs typeface="Calibri" panose="020F0502020204030204" pitchFamily="34" charset="0"/>
            </a:endParaRPr>
          </a:p>
          <a:p>
            <a:pPr marL="0" indent="0">
              <a:buNone/>
            </a:pPr>
            <a:r>
              <a:rPr lang="en-US" sz="5600" dirty="0">
                <a:latin typeface="Calibri" panose="020F0502020204030204" pitchFamily="34" charset="0"/>
                <a:cs typeface="Calibri" panose="020F0502020204030204" pitchFamily="34" charset="0"/>
              </a:rPr>
              <a:t>(C)</a:t>
            </a:r>
            <a:r>
              <a:rPr lang="th-TH" sz="5600" dirty="0">
                <a:latin typeface="Calibri" panose="020F0502020204030204" pitchFamily="34" charset="0"/>
              </a:rPr>
              <a:t> </a:t>
            </a:r>
            <a:r>
              <a:rPr lang="en-US" sz="5600" dirty="0">
                <a:latin typeface="Calibri" panose="020F0502020204030204" pitchFamily="34" charset="0"/>
                <a:cs typeface="Calibri" panose="020F0502020204030204" pitchFamily="34" charset="0"/>
              </a:rPr>
              <a:t>1500</a:t>
            </a:r>
          </a:p>
          <a:p>
            <a:pPr marL="0" indent="0">
              <a:buNone/>
            </a:pPr>
            <a:r>
              <a:rPr lang="en-US" sz="5600" dirty="0">
                <a:latin typeface="Calibri" panose="020F0502020204030204" pitchFamily="34" charset="0"/>
                <a:cs typeface="Calibri" panose="020F0502020204030204" pitchFamily="34" charset="0"/>
              </a:rPr>
              <a:t>(D) 1700</a:t>
            </a:r>
          </a:p>
          <a:p>
            <a:pPr marL="0" indent="0">
              <a:buNone/>
            </a:pPr>
            <a:r>
              <a:rPr lang="en-US" sz="5600" b="1" dirty="0">
                <a:solidFill>
                  <a:srgbClr val="FF0000"/>
                </a:solidFill>
                <a:latin typeface="Calibri" panose="020F0502020204030204" pitchFamily="34" charset="0"/>
                <a:cs typeface="Calibri" panose="020F0502020204030204" pitchFamily="34" charset="0"/>
              </a:rPr>
              <a:t>6. What is the conversation mainly about? </a:t>
            </a:r>
          </a:p>
          <a:p>
            <a:pPr marL="0" indent="0">
              <a:buNone/>
            </a:pPr>
            <a:r>
              <a:rPr lang="en-US" sz="5600" dirty="0">
                <a:latin typeface="Calibri" panose="020F0502020204030204" pitchFamily="34" charset="0"/>
                <a:cs typeface="Calibri" panose="020F0502020204030204" pitchFamily="34" charset="0"/>
              </a:rPr>
              <a:t>(A) The package sending </a:t>
            </a:r>
          </a:p>
          <a:p>
            <a:pPr marL="0" indent="0">
              <a:buNone/>
            </a:pPr>
            <a:r>
              <a:rPr lang="en-US" sz="5600" dirty="0">
                <a:latin typeface="Calibri" panose="020F0502020204030204" pitchFamily="34" charset="0"/>
                <a:cs typeface="Calibri" panose="020F0502020204030204" pitchFamily="34" charset="0"/>
              </a:rPr>
              <a:t>(B) The size of the package </a:t>
            </a:r>
          </a:p>
          <a:p>
            <a:pPr marL="0" indent="0">
              <a:buNone/>
            </a:pPr>
            <a:r>
              <a:rPr lang="en-US" sz="5600" dirty="0">
                <a:latin typeface="Calibri" panose="020F0502020204030204" pitchFamily="34" charset="0"/>
                <a:cs typeface="Calibri" panose="020F0502020204030204" pitchFamily="34" charset="0"/>
              </a:rPr>
              <a:t>(C) The address of the college </a:t>
            </a:r>
          </a:p>
          <a:p>
            <a:pPr marL="0" indent="0">
              <a:buNone/>
            </a:pPr>
            <a:r>
              <a:rPr lang="en-US" sz="5600" dirty="0">
                <a:latin typeface="Calibri" panose="020F0502020204030204" pitchFamily="34" charset="0"/>
                <a:cs typeface="Calibri" panose="020F0502020204030204" pitchFamily="34" charset="0"/>
              </a:rPr>
              <a:t>(D) The cost of the package sending </a:t>
            </a:r>
          </a:p>
          <a:p>
            <a:pPr marL="0" indent="0">
              <a:buNone/>
            </a:pPr>
            <a:r>
              <a:rPr lang="en-US" sz="5600" b="1" dirty="0">
                <a:solidFill>
                  <a:srgbClr val="FF0000"/>
                </a:solidFill>
                <a:latin typeface="Calibri" panose="020F0502020204030204" pitchFamily="34" charset="0"/>
                <a:cs typeface="Calibri" panose="020F0502020204030204" pitchFamily="34" charset="0"/>
              </a:rPr>
              <a:t>7. What is the tone of the woman in this conversation?</a:t>
            </a:r>
          </a:p>
          <a:p>
            <a:pPr marL="0" indent="0">
              <a:buNone/>
            </a:pPr>
            <a:r>
              <a:rPr lang="en-US" sz="5600" dirty="0">
                <a:latin typeface="Calibri" panose="020F0502020204030204" pitchFamily="34" charset="0"/>
                <a:cs typeface="Calibri" panose="020F0502020204030204" pitchFamily="34" charset="0"/>
              </a:rPr>
              <a:t>(A) Hopeful</a:t>
            </a:r>
          </a:p>
          <a:p>
            <a:pPr marL="0" indent="0">
              <a:buNone/>
            </a:pPr>
            <a:r>
              <a:rPr lang="en-US" sz="5600" dirty="0">
                <a:latin typeface="Calibri" panose="020F0502020204030204" pitchFamily="34" charset="0"/>
                <a:cs typeface="Calibri" panose="020F0502020204030204" pitchFamily="34" charset="0"/>
              </a:rPr>
              <a:t>(B) Supportive</a:t>
            </a:r>
          </a:p>
          <a:p>
            <a:pPr marL="0" indent="0">
              <a:buNone/>
            </a:pPr>
            <a:r>
              <a:rPr lang="en-US" sz="5600" dirty="0">
                <a:latin typeface="Calibri" panose="020F0502020204030204" pitchFamily="34" charset="0"/>
                <a:cs typeface="Calibri" panose="020F0502020204030204" pitchFamily="34" charset="0"/>
              </a:rPr>
              <a:t>(C) Encouraging</a:t>
            </a:r>
          </a:p>
          <a:p>
            <a:pPr marL="0" indent="0">
              <a:buNone/>
            </a:pPr>
            <a:r>
              <a:rPr lang="en-US" sz="5600" dirty="0">
                <a:latin typeface="Calibri" panose="020F0502020204030204" pitchFamily="34" charset="0"/>
                <a:cs typeface="Calibri" panose="020F0502020204030204" pitchFamily="34" charset="0"/>
              </a:rPr>
              <a:t>(D) Disappointed</a:t>
            </a:r>
          </a:p>
          <a:p>
            <a:pPr marL="0" indent="0">
              <a:buNone/>
            </a:pPr>
            <a:endParaRPr lang="en-US" dirty="0">
              <a:latin typeface="Calibri" panose="020F0502020204030204" pitchFamily="34" charset="0"/>
              <a:cs typeface="Calibri" panose="020F0502020204030204" pitchFamily="34" charset="0"/>
            </a:endParaRPr>
          </a:p>
        </p:txBody>
      </p:sp>
      <p:pic>
        <p:nvPicPr>
          <p:cNvPr id="5" name="Track 1 Sending package">
            <a:hlinkClick r:id="" action="ppaction://media"/>
            <a:extLst>
              <a:ext uri="{FF2B5EF4-FFF2-40B4-BE49-F238E27FC236}">
                <a16:creationId xmlns:a16="http://schemas.microsoft.com/office/drawing/2014/main" id="{D8F8F326-C60B-44B6-A1D2-21472535A1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3786" y="119530"/>
            <a:ext cx="944610" cy="944610"/>
          </a:xfrm>
          <a:prstGeom prst="rect">
            <a:avLst/>
          </a:prstGeom>
        </p:spPr>
      </p:pic>
      <p:sp>
        <p:nvSpPr>
          <p:cNvPr id="7" name="ดาว: 5 แฉก 6">
            <a:extLst>
              <a:ext uri="{FF2B5EF4-FFF2-40B4-BE49-F238E27FC236}">
                <a16:creationId xmlns:a16="http://schemas.microsoft.com/office/drawing/2014/main" id="{DECA8ADE-A0CB-40F9-BB83-F390B5C37B1E}"/>
              </a:ext>
            </a:extLst>
          </p:cNvPr>
          <p:cNvSpPr/>
          <p:nvPr/>
        </p:nvSpPr>
        <p:spPr>
          <a:xfrm>
            <a:off x="6096000" y="2778033"/>
            <a:ext cx="265611" cy="26125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8" name="ดาว: 5 แฉก 7">
            <a:extLst>
              <a:ext uri="{FF2B5EF4-FFF2-40B4-BE49-F238E27FC236}">
                <a16:creationId xmlns:a16="http://schemas.microsoft.com/office/drawing/2014/main" id="{9EAA18B3-7977-44B4-9776-D441402E309A}"/>
              </a:ext>
            </a:extLst>
          </p:cNvPr>
          <p:cNvSpPr/>
          <p:nvPr/>
        </p:nvSpPr>
        <p:spPr>
          <a:xfrm>
            <a:off x="6076405" y="4177657"/>
            <a:ext cx="265611" cy="26125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pic>
        <p:nvPicPr>
          <p:cNvPr id="6" name="รูปภาพ 5">
            <a:extLst>
              <a:ext uri="{FF2B5EF4-FFF2-40B4-BE49-F238E27FC236}">
                <a16:creationId xmlns:a16="http://schemas.microsoft.com/office/drawing/2014/main" id="{62AD5138-C281-4D86-83D8-408D3DBD8F36}"/>
              </a:ext>
            </a:extLst>
          </p:cNvPr>
          <p:cNvPicPr>
            <a:picLocks noChangeAspect="1"/>
          </p:cNvPicPr>
          <p:nvPr/>
        </p:nvPicPr>
        <p:blipFill rotWithShape="1">
          <a:blip r:embed="rId5"/>
          <a:srcRect l="9405" r="35254"/>
          <a:stretch/>
        </p:blipFill>
        <p:spPr>
          <a:xfrm>
            <a:off x="9915537" y="4545284"/>
            <a:ext cx="2276463" cy="2312716"/>
          </a:xfrm>
          <a:prstGeom prst="rect">
            <a:avLst/>
          </a:prstGeom>
        </p:spPr>
      </p:pic>
      <p:sp>
        <p:nvSpPr>
          <p:cNvPr id="9" name="ตัวแทนหมายเลขสไลด์ 8">
            <a:extLst>
              <a:ext uri="{FF2B5EF4-FFF2-40B4-BE49-F238E27FC236}">
                <a16:creationId xmlns:a16="http://schemas.microsoft.com/office/drawing/2014/main" id="{3E5B5B1D-409D-E8DC-70F4-621A5E4386D3}"/>
              </a:ext>
            </a:extLst>
          </p:cNvPr>
          <p:cNvSpPr>
            <a:spLocks noGrp="1"/>
          </p:cNvSpPr>
          <p:nvPr>
            <p:ph type="sldNum" sz="quarter" idx="12"/>
          </p:nvPr>
        </p:nvSpPr>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2116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4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4D0BA-35BB-4C39-83AF-21418A3F8450}"/>
              </a:ext>
            </a:extLst>
          </p:cNvPr>
          <p:cNvSpPr>
            <a:spLocks noGrp="1"/>
          </p:cNvSpPr>
          <p:nvPr>
            <p:ph sz="half" idx="1"/>
          </p:nvPr>
        </p:nvSpPr>
        <p:spPr>
          <a:xfrm>
            <a:off x="703604" y="180752"/>
            <a:ext cx="4613728" cy="3804685"/>
          </a:xfrm>
        </p:spPr>
        <p:txBody>
          <a:bodyPr>
            <a:noAutofit/>
          </a:bodyPr>
          <a:lstStyle/>
          <a:p>
            <a:pPr marL="0" indent="0">
              <a:buNone/>
            </a:pPr>
            <a:r>
              <a:rPr lang="en-US" sz="1400" b="1" dirty="0">
                <a:solidFill>
                  <a:srgbClr val="FF0000"/>
                </a:solidFill>
                <a:latin typeface="Calibri" panose="020F0502020204030204" pitchFamily="34" charset="0"/>
                <a:cs typeface="Calibri" panose="020F0502020204030204" pitchFamily="34" charset="0"/>
              </a:rPr>
              <a:t>1. What is the man’s name?	</a:t>
            </a:r>
            <a:r>
              <a:rPr lang="en-US" sz="1400" dirty="0">
                <a:latin typeface="Calibri" panose="020F0502020204030204" pitchFamily="34" charset="0"/>
                <a:cs typeface="Calibri" panose="020F0502020204030204" pitchFamily="34" charset="0"/>
              </a:rPr>
              <a:t>	</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McKre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Mackre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Mkere</a:t>
            </a: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Jacob </a:t>
            </a:r>
            <a:r>
              <a:rPr lang="en-US" sz="1400" dirty="0" err="1">
                <a:latin typeface="Calibri" panose="020F0502020204030204" pitchFamily="34" charset="0"/>
                <a:cs typeface="Calibri" panose="020F0502020204030204" pitchFamily="34" charset="0"/>
              </a:rPr>
              <a:t>Kekre</a:t>
            </a:r>
            <a:endParaRPr lang="en-US" sz="1400" dirty="0">
              <a:latin typeface="Calibri" panose="020F0502020204030204" pitchFamily="34" charset="0"/>
              <a:cs typeface="Calibri" panose="020F0502020204030204" pitchFamily="34" charset="0"/>
            </a:endParaRPr>
          </a:p>
          <a:p>
            <a:pPr marL="0" indent="0">
              <a:buNone/>
            </a:pPr>
            <a:r>
              <a:rPr lang="en-US" sz="1400" b="1" dirty="0">
                <a:solidFill>
                  <a:srgbClr val="FF0000"/>
                </a:solidFill>
                <a:latin typeface="Calibri" panose="020F0502020204030204" pitchFamily="34" charset="0"/>
                <a:cs typeface="Calibri" panose="020F0502020204030204" pitchFamily="34" charset="0"/>
              </a:rPr>
              <a:t>2. Where does the man want to pick up the package?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Bristol College</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Bestall</a:t>
            </a:r>
            <a:r>
              <a:rPr lang="en-US" sz="1400" dirty="0">
                <a:latin typeface="Calibri" panose="020F0502020204030204" pitchFamily="34" charset="0"/>
                <a:cs typeface="Calibri" panose="020F0502020204030204" pitchFamily="34" charset="0"/>
              </a:rPr>
              <a:t> College</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Wistall</a:t>
            </a:r>
            <a:r>
              <a:rPr lang="en-US" sz="1400" dirty="0">
                <a:latin typeface="Calibri" panose="020F0502020204030204" pitchFamily="34" charset="0"/>
                <a:cs typeface="Calibri" panose="020F0502020204030204" pitchFamily="34" charset="0"/>
              </a:rPr>
              <a:t> College</a:t>
            </a: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err="1">
                <a:latin typeface="Calibri" panose="020F0502020204030204" pitchFamily="34" charset="0"/>
                <a:cs typeface="Calibri" panose="020F0502020204030204" pitchFamily="34" charset="0"/>
              </a:rPr>
              <a:t>Westall</a:t>
            </a:r>
            <a:r>
              <a:rPr lang="en-US" sz="1400" dirty="0">
                <a:latin typeface="Calibri" panose="020F0502020204030204" pitchFamily="34" charset="0"/>
                <a:cs typeface="Calibri" panose="020F0502020204030204" pitchFamily="34" charset="0"/>
              </a:rPr>
              <a:t> College</a:t>
            </a:r>
          </a:p>
          <a:p>
            <a:pPr marL="0" indent="0">
              <a:buNone/>
            </a:pPr>
            <a:r>
              <a:rPr lang="en-US" sz="1400" b="1" dirty="0">
                <a:solidFill>
                  <a:srgbClr val="FF0000"/>
                </a:solidFill>
                <a:latin typeface="Calibri" panose="020F0502020204030204" pitchFamily="34" charset="0"/>
                <a:cs typeface="Calibri" panose="020F0502020204030204" pitchFamily="34" charset="0"/>
              </a:rPr>
              <a:t>3. What is the post code of the college?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BS8 5PU</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BS8 9PU</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BF8 5PU</a:t>
            </a:r>
          </a:p>
          <a:p>
            <a:pPr marL="0" indent="0">
              <a:buNone/>
            </a:pPr>
            <a:r>
              <a:rPr lang="en-US" sz="1400" dirty="0">
                <a:latin typeface="Calibri" panose="020F0502020204030204" pitchFamily="34" charset="0"/>
                <a:cs typeface="Calibri" panose="020F0502020204030204" pitchFamily="34" charset="0"/>
              </a:rPr>
              <a:t>(D) BF8 9PU</a:t>
            </a:r>
          </a:p>
          <a:p>
            <a:pPr marL="0" indent="0">
              <a:buNone/>
            </a:pPr>
            <a:r>
              <a:rPr lang="en-US" sz="1400" b="1" dirty="0">
                <a:solidFill>
                  <a:srgbClr val="FF0000"/>
                </a:solidFill>
                <a:latin typeface="Calibri" panose="020F0502020204030204" pitchFamily="34" charset="0"/>
                <a:cs typeface="Calibri" panose="020F0502020204030204" pitchFamily="34" charset="0"/>
              </a:rPr>
              <a:t>4. What are the content of the package?</a:t>
            </a:r>
          </a:p>
          <a:p>
            <a:pPr marL="0" indent="0">
              <a:buNone/>
            </a:pPr>
            <a:r>
              <a:rPr lang="en-US" sz="1400" dirty="0">
                <a:latin typeface="Calibri" panose="020F0502020204030204" pitchFamily="34" charset="0"/>
                <a:cs typeface="Calibri" panose="020F0502020204030204" pitchFamily="34" charset="0"/>
              </a:rPr>
              <a:t>(A)</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and toys</a:t>
            </a:r>
          </a:p>
          <a:p>
            <a:pPr marL="0" indent="0">
              <a:buNone/>
            </a:pPr>
            <a:r>
              <a:rPr lang="en-US" sz="1400" dirty="0">
                <a:latin typeface="Calibri" panose="020F0502020204030204" pitchFamily="34" charset="0"/>
                <a:cs typeface="Calibri" panose="020F0502020204030204" pitchFamily="34" charset="0"/>
              </a:rPr>
              <a:t>(B)</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and coins</a:t>
            </a:r>
          </a:p>
          <a:p>
            <a:pPr marL="0" indent="0">
              <a:buNone/>
            </a:pPr>
            <a:r>
              <a:rPr lang="en-US" sz="1400" dirty="0">
                <a:latin typeface="Calibri" panose="020F0502020204030204" pitchFamily="34" charset="0"/>
                <a:cs typeface="Calibri" panose="020F0502020204030204" pitchFamily="34" charset="0"/>
              </a:rPr>
              <a:t>(C)</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toys and coins</a:t>
            </a:r>
          </a:p>
          <a:p>
            <a:pPr marL="0" indent="0">
              <a:buNone/>
            </a:pPr>
            <a:r>
              <a:rPr lang="en-US" sz="1400" dirty="0">
                <a:latin typeface="Calibri" panose="020F0502020204030204" pitchFamily="34" charset="0"/>
                <a:cs typeface="Calibri" panose="020F0502020204030204" pitchFamily="34" charset="0"/>
              </a:rPr>
              <a:t>(D)</a:t>
            </a:r>
            <a:r>
              <a:rPr lang="th-TH" sz="1400" dirty="0">
                <a:latin typeface="Calibri" panose="020F0502020204030204" pitchFamily="34" charset="0"/>
              </a:rPr>
              <a:t> </a:t>
            </a:r>
            <a:r>
              <a:rPr lang="en-US" sz="1400" dirty="0">
                <a:latin typeface="Calibri" panose="020F0502020204030204" pitchFamily="34" charset="0"/>
                <a:cs typeface="Calibri" panose="020F0502020204030204" pitchFamily="34" charset="0"/>
              </a:rPr>
              <a:t>Books, toys and clothes</a:t>
            </a:r>
          </a:p>
          <a:p>
            <a:pPr marL="0" indent="0">
              <a:buNone/>
            </a:pPr>
            <a:endParaRPr lang="en-US" sz="14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DAC66887-133A-4E37-9292-E5796CF2E887}"/>
              </a:ext>
            </a:extLst>
          </p:cNvPr>
          <p:cNvSpPr>
            <a:spLocks noGrp="1"/>
          </p:cNvSpPr>
          <p:nvPr>
            <p:ph sz="half" idx="2"/>
          </p:nvPr>
        </p:nvSpPr>
        <p:spPr>
          <a:xfrm>
            <a:off x="6096000" y="1064140"/>
            <a:ext cx="4447786" cy="5177172"/>
          </a:xfrm>
        </p:spPr>
        <p:txBody>
          <a:bodyPr>
            <a:normAutofit fontScale="25000" lnSpcReduction="20000"/>
          </a:bodyPr>
          <a:lstStyle/>
          <a:p>
            <a:pPr marL="0" indent="0">
              <a:buNone/>
            </a:pPr>
            <a:endParaRPr lang="en-US" sz="5600" b="1" dirty="0">
              <a:solidFill>
                <a:srgbClr val="FF0000"/>
              </a:solidFill>
              <a:latin typeface="Calibri" panose="020F0502020204030204" pitchFamily="34" charset="0"/>
              <a:cs typeface="Calibri" panose="020F0502020204030204" pitchFamily="34" charset="0"/>
            </a:endParaRPr>
          </a:p>
          <a:p>
            <a:pPr marL="0" indent="0">
              <a:buNone/>
            </a:pPr>
            <a:r>
              <a:rPr lang="en-US" sz="5600" b="1" dirty="0">
                <a:solidFill>
                  <a:srgbClr val="FF0000"/>
                </a:solidFill>
                <a:latin typeface="Calibri" panose="020F0502020204030204" pitchFamily="34" charset="0"/>
                <a:cs typeface="Calibri" panose="020F0502020204030204" pitchFamily="34" charset="0"/>
              </a:rPr>
              <a:t>5. How much does all stuff cost in total?</a:t>
            </a:r>
          </a:p>
          <a:p>
            <a:pPr marL="0" indent="0">
              <a:buNone/>
            </a:pPr>
            <a:r>
              <a:rPr lang="en-US" sz="5600" dirty="0">
                <a:latin typeface="Calibri" panose="020F0502020204030204" pitchFamily="34" charset="0"/>
                <a:cs typeface="Calibri" panose="020F0502020204030204" pitchFamily="34" charset="0"/>
              </a:rPr>
              <a:t>(A)</a:t>
            </a:r>
            <a:r>
              <a:rPr lang="th-TH" sz="5600" dirty="0">
                <a:latin typeface="Calibri" panose="020F0502020204030204" pitchFamily="34" charset="0"/>
              </a:rPr>
              <a:t> </a:t>
            </a:r>
            <a:r>
              <a:rPr lang="en-US" sz="5600" dirty="0">
                <a:latin typeface="Calibri" panose="020F0502020204030204" pitchFamily="34" charset="0"/>
                <a:cs typeface="Calibri" panose="020F0502020204030204" pitchFamily="34" charset="0"/>
              </a:rPr>
              <a:t>150</a:t>
            </a:r>
          </a:p>
          <a:p>
            <a:pPr marL="0" indent="0">
              <a:buNone/>
            </a:pPr>
            <a:r>
              <a:rPr lang="en-US" sz="5600" dirty="0">
                <a:latin typeface="Calibri" panose="020F0502020204030204" pitchFamily="34" charset="0"/>
                <a:cs typeface="Calibri" panose="020F0502020204030204" pitchFamily="34" charset="0"/>
              </a:rPr>
              <a:t>(B) 200</a:t>
            </a:r>
            <a:r>
              <a:rPr lang="th-TH" sz="5600" dirty="0">
                <a:latin typeface="Calibri" panose="020F0502020204030204" pitchFamily="34" charset="0"/>
              </a:rPr>
              <a:t> </a:t>
            </a:r>
            <a:endParaRPr lang="en-US" sz="5600" dirty="0">
              <a:latin typeface="Calibri" panose="020F0502020204030204" pitchFamily="34" charset="0"/>
              <a:cs typeface="Calibri" panose="020F0502020204030204" pitchFamily="34" charset="0"/>
            </a:endParaRPr>
          </a:p>
          <a:p>
            <a:pPr marL="0" indent="0">
              <a:buNone/>
            </a:pPr>
            <a:r>
              <a:rPr lang="en-US" sz="5600" dirty="0">
                <a:latin typeface="Calibri" panose="020F0502020204030204" pitchFamily="34" charset="0"/>
                <a:cs typeface="Calibri" panose="020F0502020204030204" pitchFamily="34" charset="0"/>
              </a:rPr>
              <a:t>(C)</a:t>
            </a:r>
            <a:r>
              <a:rPr lang="th-TH" sz="5600" dirty="0">
                <a:latin typeface="Calibri" panose="020F0502020204030204" pitchFamily="34" charset="0"/>
              </a:rPr>
              <a:t> </a:t>
            </a:r>
            <a:r>
              <a:rPr lang="en-US" sz="5600" dirty="0">
                <a:latin typeface="Calibri" panose="020F0502020204030204" pitchFamily="34" charset="0"/>
                <a:cs typeface="Calibri" panose="020F0502020204030204" pitchFamily="34" charset="0"/>
              </a:rPr>
              <a:t>1500</a:t>
            </a:r>
          </a:p>
          <a:p>
            <a:pPr marL="0" indent="0">
              <a:buNone/>
            </a:pPr>
            <a:r>
              <a:rPr lang="en-US" sz="5600" dirty="0">
                <a:latin typeface="Calibri" panose="020F0502020204030204" pitchFamily="34" charset="0"/>
                <a:cs typeface="Calibri" panose="020F0502020204030204" pitchFamily="34" charset="0"/>
              </a:rPr>
              <a:t>(D) 1700</a:t>
            </a:r>
          </a:p>
          <a:p>
            <a:pPr marL="0" indent="0">
              <a:buNone/>
            </a:pPr>
            <a:r>
              <a:rPr lang="en-US" sz="5600" b="1" dirty="0">
                <a:solidFill>
                  <a:srgbClr val="FF0000"/>
                </a:solidFill>
                <a:latin typeface="Calibri" panose="020F0502020204030204" pitchFamily="34" charset="0"/>
                <a:cs typeface="Calibri" panose="020F0502020204030204" pitchFamily="34" charset="0"/>
              </a:rPr>
              <a:t>6. What is the conversation mainly about? </a:t>
            </a:r>
          </a:p>
          <a:p>
            <a:pPr marL="0" indent="0">
              <a:buNone/>
            </a:pPr>
            <a:r>
              <a:rPr lang="en-US" sz="5600" dirty="0">
                <a:latin typeface="Calibri" panose="020F0502020204030204" pitchFamily="34" charset="0"/>
                <a:cs typeface="Calibri" panose="020F0502020204030204" pitchFamily="34" charset="0"/>
              </a:rPr>
              <a:t>(A) The package sending </a:t>
            </a:r>
          </a:p>
          <a:p>
            <a:pPr marL="0" indent="0">
              <a:buNone/>
            </a:pPr>
            <a:r>
              <a:rPr lang="en-US" sz="5600" dirty="0">
                <a:latin typeface="Calibri" panose="020F0502020204030204" pitchFamily="34" charset="0"/>
                <a:cs typeface="Calibri" panose="020F0502020204030204" pitchFamily="34" charset="0"/>
              </a:rPr>
              <a:t>(B) The size of the package </a:t>
            </a:r>
          </a:p>
          <a:p>
            <a:pPr marL="0" indent="0">
              <a:buNone/>
            </a:pPr>
            <a:r>
              <a:rPr lang="en-US" sz="5600" dirty="0">
                <a:latin typeface="Calibri" panose="020F0502020204030204" pitchFamily="34" charset="0"/>
                <a:cs typeface="Calibri" panose="020F0502020204030204" pitchFamily="34" charset="0"/>
              </a:rPr>
              <a:t>(C) The address of the college </a:t>
            </a:r>
          </a:p>
          <a:p>
            <a:pPr marL="0" indent="0">
              <a:buNone/>
            </a:pPr>
            <a:r>
              <a:rPr lang="en-US" sz="5600" dirty="0">
                <a:latin typeface="Calibri" panose="020F0502020204030204" pitchFamily="34" charset="0"/>
                <a:cs typeface="Calibri" panose="020F0502020204030204" pitchFamily="34" charset="0"/>
              </a:rPr>
              <a:t>(D) The cost of the package sending </a:t>
            </a:r>
          </a:p>
          <a:p>
            <a:pPr marL="0" indent="0">
              <a:buNone/>
            </a:pPr>
            <a:r>
              <a:rPr lang="en-US" sz="5600" b="1" dirty="0">
                <a:solidFill>
                  <a:srgbClr val="FF0000"/>
                </a:solidFill>
                <a:latin typeface="Calibri" panose="020F0502020204030204" pitchFamily="34" charset="0"/>
                <a:cs typeface="Calibri" panose="020F0502020204030204" pitchFamily="34" charset="0"/>
              </a:rPr>
              <a:t>7. What is the tone of the woman in this conversation?</a:t>
            </a:r>
          </a:p>
          <a:p>
            <a:pPr marL="0" indent="0">
              <a:buNone/>
            </a:pPr>
            <a:r>
              <a:rPr lang="en-US" sz="5600" dirty="0">
                <a:latin typeface="Calibri" panose="020F0502020204030204" pitchFamily="34" charset="0"/>
                <a:cs typeface="Calibri" panose="020F0502020204030204" pitchFamily="34" charset="0"/>
              </a:rPr>
              <a:t>(A) Hopeful</a:t>
            </a:r>
          </a:p>
          <a:p>
            <a:pPr marL="0" indent="0">
              <a:buNone/>
            </a:pPr>
            <a:r>
              <a:rPr lang="en-US" sz="5600" dirty="0">
                <a:latin typeface="Calibri" panose="020F0502020204030204" pitchFamily="34" charset="0"/>
                <a:cs typeface="Calibri" panose="020F0502020204030204" pitchFamily="34" charset="0"/>
              </a:rPr>
              <a:t>(B) Supportive</a:t>
            </a:r>
          </a:p>
          <a:p>
            <a:pPr marL="0" indent="0">
              <a:buNone/>
            </a:pPr>
            <a:r>
              <a:rPr lang="en-US" sz="5600" dirty="0">
                <a:latin typeface="Calibri" panose="020F0502020204030204" pitchFamily="34" charset="0"/>
                <a:cs typeface="Calibri" panose="020F0502020204030204" pitchFamily="34" charset="0"/>
              </a:rPr>
              <a:t>(C) Encouraging</a:t>
            </a:r>
          </a:p>
          <a:p>
            <a:pPr marL="0" indent="0">
              <a:buNone/>
            </a:pPr>
            <a:r>
              <a:rPr lang="en-US" sz="5600" dirty="0">
                <a:latin typeface="Calibri" panose="020F0502020204030204" pitchFamily="34" charset="0"/>
                <a:cs typeface="Calibri" panose="020F0502020204030204" pitchFamily="34" charset="0"/>
              </a:rPr>
              <a:t>(D) Disappointed</a:t>
            </a:r>
          </a:p>
          <a:p>
            <a:pPr marL="0" indent="0">
              <a:buNone/>
            </a:pPr>
            <a:endParaRPr lang="en-US" dirty="0">
              <a:latin typeface="Calibri" panose="020F0502020204030204" pitchFamily="34" charset="0"/>
              <a:cs typeface="Calibri" panose="020F0502020204030204" pitchFamily="34" charset="0"/>
            </a:endParaRPr>
          </a:p>
        </p:txBody>
      </p:sp>
      <p:pic>
        <p:nvPicPr>
          <p:cNvPr id="5" name="Track 1 Sending package">
            <a:hlinkClick r:id="" action="ppaction://media"/>
            <a:extLst>
              <a:ext uri="{FF2B5EF4-FFF2-40B4-BE49-F238E27FC236}">
                <a16:creationId xmlns:a16="http://schemas.microsoft.com/office/drawing/2014/main" id="{D8F8F326-C60B-44B6-A1D2-21472535A1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78796" y="454540"/>
            <a:ext cx="609600" cy="609600"/>
          </a:xfrm>
          <a:prstGeom prst="rect">
            <a:avLst/>
          </a:prstGeom>
        </p:spPr>
      </p:pic>
      <p:sp>
        <p:nvSpPr>
          <p:cNvPr id="6" name="Title 1">
            <a:extLst>
              <a:ext uri="{FF2B5EF4-FFF2-40B4-BE49-F238E27FC236}">
                <a16:creationId xmlns:a16="http://schemas.microsoft.com/office/drawing/2014/main" id="{BBD6EB68-5CED-4202-8584-86B5FDFF5F26}"/>
              </a:ext>
            </a:extLst>
          </p:cNvPr>
          <p:cNvSpPr txBox="1">
            <a:spLocks/>
          </p:cNvSpPr>
          <p:nvPr/>
        </p:nvSpPr>
        <p:spPr>
          <a:xfrm>
            <a:off x="7981406" y="485551"/>
            <a:ext cx="2379263" cy="5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Track 1 (KEY) </a:t>
            </a:r>
          </a:p>
        </p:txBody>
      </p:sp>
      <p:sp>
        <p:nvSpPr>
          <p:cNvPr id="2" name="เครื่องหมายลบ 1">
            <a:extLst>
              <a:ext uri="{FF2B5EF4-FFF2-40B4-BE49-F238E27FC236}">
                <a16:creationId xmlns:a16="http://schemas.microsoft.com/office/drawing/2014/main" id="{DF767FB8-A6D6-40A7-B485-54FA729B95B0}"/>
              </a:ext>
            </a:extLst>
          </p:cNvPr>
          <p:cNvSpPr/>
          <p:nvPr/>
        </p:nvSpPr>
        <p:spPr>
          <a:xfrm>
            <a:off x="520722" y="1284624"/>
            <a:ext cx="1713025"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7" name="เครื่องหมายลบ 6">
            <a:extLst>
              <a:ext uri="{FF2B5EF4-FFF2-40B4-BE49-F238E27FC236}">
                <a16:creationId xmlns:a16="http://schemas.microsoft.com/office/drawing/2014/main" id="{51299943-4F88-49EB-A458-B5186E47C3EB}"/>
              </a:ext>
            </a:extLst>
          </p:cNvPr>
          <p:cNvSpPr/>
          <p:nvPr/>
        </p:nvSpPr>
        <p:spPr>
          <a:xfrm>
            <a:off x="520722" y="3214370"/>
            <a:ext cx="1908969"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8" name="เครื่องหมายลบ 7">
            <a:extLst>
              <a:ext uri="{FF2B5EF4-FFF2-40B4-BE49-F238E27FC236}">
                <a16:creationId xmlns:a16="http://schemas.microsoft.com/office/drawing/2014/main" id="{12C1702E-B3B2-4BE7-A375-EB694E3E6122}"/>
              </a:ext>
            </a:extLst>
          </p:cNvPr>
          <p:cNvSpPr/>
          <p:nvPr/>
        </p:nvSpPr>
        <p:spPr>
          <a:xfrm>
            <a:off x="520721" y="4151452"/>
            <a:ext cx="1517085"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9" name="เครื่องหมายลบ 8">
            <a:extLst>
              <a:ext uri="{FF2B5EF4-FFF2-40B4-BE49-F238E27FC236}">
                <a16:creationId xmlns:a16="http://schemas.microsoft.com/office/drawing/2014/main" id="{69ED6715-A67E-42BC-B9D3-C65075236E2E}"/>
              </a:ext>
            </a:extLst>
          </p:cNvPr>
          <p:cNvSpPr/>
          <p:nvPr/>
        </p:nvSpPr>
        <p:spPr>
          <a:xfrm>
            <a:off x="429281" y="6367777"/>
            <a:ext cx="2653552"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0" name="เครื่องหมายลบ 9">
            <a:extLst>
              <a:ext uri="{FF2B5EF4-FFF2-40B4-BE49-F238E27FC236}">
                <a16:creationId xmlns:a16="http://schemas.microsoft.com/office/drawing/2014/main" id="{C9B907ED-3C6B-48A9-A0A0-AEE22D8BF36F}"/>
              </a:ext>
            </a:extLst>
          </p:cNvPr>
          <p:cNvSpPr/>
          <p:nvPr/>
        </p:nvSpPr>
        <p:spPr>
          <a:xfrm>
            <a:off x="5937455" y="2550342"/>
            <a:ext cx="1312432"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2" name="เครื่องหมายลบ 11">
            <a:extLst>
              <a:ext uri="{FF2B5EF4-FFF2-40B4-BE49-F238E27FC236}">
                <a16:creationId xmlns:a16="http://schemas.microsoft.com/office/drawing/2014/main" id="{D50F8A6D-5005-4055-8AE5-1D488A1D9205}"/>
              </a:ext>
            </a:extLst>
          </p:cNvPr>
          <p:cNvSpPr/>
          <p:nvPr/>
        </p:nvSpPr>
        <p:spPr>
          <a:xfrm>
            <a:off x="5760990" y="3111355"/>
            <a:ext cx="2653552"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3" name="เครื่องหมายลบ 12">
            <a:extLst>
              <a:ext uri="{FF2B5EF4-FFF2-40B4-BE49-F238E27FC236}">
                <a16:creationId xmlns:a16="http://schemas.microsoft.com/office/drawing/2014/main" id="{D758E061-922E-4C4B-9C94-5A91FA038A65}"/>
              </a:ext>
            </a:extLst>
          </p:cNvPr>
          <p:cNvSpPr/>
          <p:nvPr/>
        </p:nvSpPr>
        <p:spPr>
          <a:xfrm>
            <a:off x="5933099" y="4752823"/>
            <a:ext cx="1525792" cy="26125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4" name="ดาว: 5 แฉก 13">
            <a:extLst>
              <a:ext uri="{FF2B5EF4-FFF2-40B4-BE49-F238E27FC236}">
                <a16:creationId xmlns:a16="http://schemas.microsoft.com/office/drawing/2014/main" id="{685DE4D3-DB0B-492E-81BD-0E7F1C275847}"/>
              </a:ext>
            </a:extLst>
          </p:cNvPr>
          <p:cNvSpPr/>
          <p:nvPr/>
        </p:nvSpPr>
        <p:spPr>
          <a:xfrm>
            <a:off x="6096000" y="2778033"/>
            <a:ext cx="265611" cy="26125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5" name="ดาว: 5 แฉก 14">
            <a:extLst>
              <a:ext uri="{FF2B5EF4-FFF2-40B4-BE49-F238E27FC236}">
                <a16:creationId xmlns:a16="http://schemas.microsoft.com/office/drawing/2014/main" id="{680DFBA0-1EEB-4B54-A717-D22678AD852F}"/>
              </a:ext>
            </a:extLst>
          </p:cNvPr>
          <p:cNvSpPr/>
          <p:nvPr/>
        </p:nvSpPr>
        <p:spPr>
          <a:xfrm>
            <a:off x="6105433" y="4177657"/>
            <a:ext cx="265611" cy="26125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entury Gothic" panose="020B0502020202020204"/>
              <a:ea typeface="+mn-ea"/>
              <a:cs typeface="DilleniaUPC" panose="02020603050405020304" pitchFamily="18" charset="-34"/>
            </a:endParaRPr>
          </a:p>
        </p:txBody>
      </p:sp>
      <p:sp>
        <p:nvSpPr>
          <p:cNvPr id="11" name="ตัวแทนหมายเลขสไลด์ 10">
            <a:extLst>
              <a:ext uri="{FF2B5EF4-FFF2-40B4-BE49-F238E27FC236}">
                <a16:creationId xmlns:a16="http://schemas.microsoft.com/office/drawing/2014/main" id="{1702D824-3CDB-F95F-39AA-845B1466BED2}"/>
              </a:ext>
            </a:extLst>
          </p:cNvPr>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26850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2" grpId="0" animBg="1"/>
      <p:bldP spid="7" grpId="0" animBg="1"/>
      <p:bldP spid="8" grpId="0" animBg="1"/>
      <p:bldP spid="9"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a:extLst>
              <a:ext uri="{FF2B5EF4-FFF2-40B4-BE49-F238E27FC236}">
                <a16:creationId xmlns:a16="http://schemas.microsoft.com/office/drawing/2014/main" id="{6C1E1E50-7DCC-4610-8F5F-619FA06EB2FF}"/>
              </a:ext>
            </a:extLst>
          </p:cNvPr>
          <p:cNvSpPr>
            <a:spLocks noGrp="1"/>
          </p:cNvSpPr>
          <p:nvPr>
            <p:ph sz="half" idx="1"/>
          </p:nvPr>
        </p:nvSpPr>
        <p:spPr>
          <a:xfrm>
            <a:off x="235768" y="497840"/>
            <a:ext cx="7802882" cy="6249126"/>
          </a:xfrm>
        </p:spPr>
        <p:txBody>
          <a:bodyPr>
            <a:noAutofit/>
          </a:bodyPr>
          <a:lstStyle/>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Good morning Packham’s Shipping Agents. Can I help you? </a:t>
            </a:r>
          </a:p>
          <a:p>
            <a:pPr marL="0" indent="0">
              <a:spcBef>
                <a:spcPts val="600"/>
              </a:spcBef>
              <a:buNone/>
            </a:pPr>
            <a:r>
              <a:rPr lang="en-US" sz="1400" dirty="0">
                <a:latin typeface="Calibri" panose="020F0502020204030204" pitchFamily="34" charset="0"/>
                <a:cs typeface="Calibri" panose="020F0502020204030204" pitchFamily="34" charset="0"/>
              </a:rPr>
              <a:t>B: Oh yes, I’m ringing to make enquiries about sending a large box, a container, back home to Kenya from the UK.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Yes, of course. Would you like me to try and find some quotations for you?</a:t>
            </a:r>
            <a:r>
              <a:rPr lang="en-US" sz="1400" dirty="0">
                <a:latin typeface="Calibri" panose="020F0502020204030204" pitchFamily="34" charset="0"/>
                <a:cs typeface="Calibri" panose="020F0502020204030204" pitchFamily="34" charset="0"/>
              </a:rPr>
              <a:t> </a:t>
            </a:r>
          </a:p>
          <a:p>
            <a:pPr marL="0" indent="0">
              <a:spcBef>
                <a:spcPts val="600"/>
              </a:spcBef>
              <a:buNone/>
            </a:pPr>
            <a:r>
              <a:rPr lang="en-US" sz="1400" dirty="0">
                <a:latin typeface="Calibri" panose="020F0502020204030204" pitchFamily="34" charset="0"/>
                <a:cs typeface="Calibri" panose="020F0502020204030204" pitchFamily="34" charset="0"/>
              </a:rPr>
              <a:t>B: Yes, that’d be great. Thank you.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Well first of all, I need a few details from you. </a:t>
            </a:r>
          </a:p>
          <a:p>
            <a:pPr marL="0" indent="0">
              <a:spcBef>
                <a:spcPts val="600"/>
              </a:spcBef>
              <a:buNone/>
            </a:pPr>
            <a:r>
              <a:rPr lang="en-US" sz="1400" dirty="0">
                <a:latin typeface="Calibri" panose="020F0502020204030204" pitchFamily="34" charset="0"/>
                <a:cs typeface="Calibri" panose="020F0502020204030204" pitchFamily="34" charset="0"/>
              </a:rPr>
              <a:t>B: Fine.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Can I take your name? </a:t>
            </a:r>
          </a:p>
          <a:p>
            <a:pPr marL="0" indent="0">
              <a:spcBef>
                <a:spcPts val="600"/>
              </a:spcBef>
              <a:buNone/>
            </a:pPr>
            <a:r>
              <a:rPr lang="en-US" sz="1400" dirty="0">
                <a:latin typeface="Calibri" panose="020F0502020204030204" pitchFamily="34" charset="0"/>
                <a:cs typeface="Calibri" panose="020F0502020204030204" pitchFamily="34" charset="0"/>
              </a:rPr>
              <a:t>B: It’s Jacob </a:t>
            </a:r>
            <a:r>
              <a:rPr lang="en-US" sz="1400" dirty="0" err="1">
                <a:latin typeface="Calibri" panose="020F0502020204030204" pitchFamily="34" charset="0"/>
                <a:cs typeface="Calibri" panose="020F0502020204030204" pitchFamily="34" charset="0"/>
              </a:rPr>
              <a:t>Mkere</a:t>
            </a:r>
            <a:r>
              <a:rPr lang="en-US" sz="1400" dirty="0">
                <a:latin typeface="Calibri" panose="020F0502020204030204" pitchFamily="34" charset="0"/>
                <a:cs typeface="Calibri" panose="020F0502020204030204" pitchFamily="34" charset="0"/>
              </a:rPr>
              <a:t>.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Can you spell your surname, please? </a:t>
            </a:r>
          </a:p>
          <a:p>
            <a:pPr marL="0" indent="0">
              <a:spcBef>
                <a:spcPts val="600"/>
              </a:spcBef>
              <a:buNone/>
            </a:pPr>
            <a:r>
              <a:rPr lang="en-US" sz="1400" dirty="0">
                <a:latin typeface="Calibri" panose="020F0502020204030204" pitchFamily="34" charset="0"/>
                <a:cs typeface="Calibri" panose="020F0502020204030204" pitchFamily="34" charset="0"/>
              </a:rPr>
              <a:t>B: Yes, it’s M-K-E-R-E.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Is that ‘M’ for mother? </a:t>
            </a:r>
          </a:p>
          <a:p>
            <a:pPr marL="0" indent="0">
              <a:spcBef>
                <a:spcPts val="600"/>
              </a:spcBef>
              <a:buNone/>
            </a:pPr>
            <a:r>
              <a:rPr lang="en-US" sz="1400" dirty="0">
                <a:latin typeface="Calibri" panose="020F0502020204030204" pitchFamily="34" charset="0"/>
                <a:cs typeface="Calibri" panose="020F0502020204030204" pitchFamily="34" charset="0"/>
              </a:rPr>
              <a:t>B: Yes.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Thank you, and you say that you will be sending the box to Kenya? </a:t>
            </a:r>
          </a:p>
          <a:p>
            <a:pPr marL="0" indent="0">
              <a:spcBef>
                <a:spcPts val="600"/>
              </a:spcBef>
              <a:buNone/>
            </a:pPr>
            <a:r>
              <a:rPr lang="en-US" sz="1400" dirty="0">
                <a:latin typeface="Calibri" panose="020F0502020204030204" pitchFamily="34" charset="0"/>
                <a:cs typeface="Calibri" panose="020F0502020204030204" pitchFamily="34" charset="0"/>
              </a:rPr>
              <a:t>B: That’s right.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And where would you like the box picked up from? </a:t>
            </a:r>
          </a:p>
          <a:p>
            <a:pPr marL="0" indent="0">
              <a:spcBef>
                <a:spcPts val="600"/>
              </a:spcBef>
              <a:buNone/>
            </a:pPr>
            <a:r>
              <a:rPr lang="en-US" sz="1400" dirty="0">
                <a:latin typeface="Calibri" panose="020F0502020204030204" pitchFamily="34" charset="0"/>
                <a:cs typeface="Calibri" panose="020F0502020204030204" pitchFamily="34" charset="0"/>
              </a:rPr>
              <a:t>B: From college, if possible.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Yes, of course. I’ll take down the address now. </a:t>
            </a:r>
          </a:p>
          <a:p>
            <a:pPr marL="0" indent="0">
              <a:spcBef>
                <a:spcPts val="600"/>
              </a:spcBef>
              <a:buNone/>
            </a:pPr>
            <a:r>
              <a:rPr lang="en-US" sz="1400" dirty="0">
                <a:latin typeface="Calibri" panose="020F0502020204030204" pitchFamily="34" charset="0"/>
                <a:cs typeface="Calibri" panose="020F0502020204030204" pitchFamily="34" charset="0"/>
              </a:rPr>
              <a:t>B: It’s </a:t>
            </a:r>
            <a:r>
              <a:rPr lang="en-US" sz="1400" dirty="0" err="1">
                <a:latin typeface="Calibri" panose="020F0502020204030204" pitchFamily="34" charset="0"/>
                <a:cs typeface="Calibri" panose="020F0502020204030204" pitchFamily="34" charset="0"/>
              </a:rPr>
              <a:t>Westall</a:t>
            </a:r>
            <a:r>
              <a:rPr lang="en-US" sz="1400" dirty="0">
                <a:latin typeface="Calibri" panose="020F0502020204030204" pitchFamily="34" charset="0"/>
                <a:cs typeface="Calibri" panose="020F0502020204030204" pitchFamily="34" charset="0"/>
              </a:rPr>
              <a:t> College.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Is that W-E-S-T-A-L-L? </a:t>
            </a:r>
          </a:p>
          <a:p>
            <a:pPr marL="0" indent="0">
              <a:spcBef>
                <a:spcPts val="600"/>
              </a:spcBef>
              <a:buNone/>
            </a:pPr>
            <a:r>
              <a:rPr lang="en-US" sz="1400" dirty="0">
                <a:latin typeface="Calibri" panose="020F0502020204030204" pitchFamily="34" charset="0"/>
                <a:cs typeface="Calibri" panose="020F0502020204030204" pitchFamily="34" charset="0"/>
              </a:rPr>
              <a:t>B: Yes, ... college. </a:t>
            </a:r>
          </a:p>
          <a:p>
            <a:pPr marL="0" indent="0">
              <a:spcBef>
                <a:spcPts val="600"/>
              </a:spcBef>
              <a:buNone/>
            </a:pPr>
            <a:r>
              <a:rPr lang="en-US" sz="1400" dirty="0">
                <a:solidFill>
                  <a:schemeClr val="accent2">
                    <a:lumMod val="75000"/>
                  </a:schemeClr>
                </a:solidFill>
                <a:latin typeface="Calibri" panose="020F0502020204030204" pitchFamily="34" charset="0"/>
                <a:cs typeface="Calibri" panose="020F0502020204030204" pitchFamily="34" charset="0"/>
              </a:rPr>
              <a:t>A: </a:t>
            </a:r>
            <a:r>
              <a:rPr lang="en-US" sz="1400" dirty="0" err="1">
                <a:solidFill>
                  <a:schemeClr val="accent2">
                    <a:lumMod val="75000"/>
                  </a:schemeClr>
                </a:solidFill>
                <a:latin typeface="Calibri" panose="020F0502020204030204" pitchFamily="34" charset="0"/>
                <a:cs typeface="Calibri" panose="020F0502020204030204" pitchFamily="34" charset="0"/>
              </a:rPr>
              <a:t>Westall</a:t>
            </a:r>
            <a:r>
              <a:rPr lang="en-US" sz="1400" dirty="0">
                <a:solidFill>
                  <a:schemeClr val="accent2">
                    <a:lumMod val="75000"/>
                  </a:schemeClr>
                </a:solidFill>
                <a:latin typeface="Calibri" panose="020F0502020204030204" pitchFamily="34" charset="0"/>
                <a:cs typeface="Calibri" panose="020F0502020204030204" pitchFamily="34" charset="0"/>
              </a:rPr>
              <a:t> College. And where’s that? </a:t>
            </a:r>
          </a:p>
          <a:p>
            <a:pPr>
              <a:spcBef>
                <a:spcPts val="600"/>
              </a:spcBef>
            </a:pPr>
            <a:endParaRPr lang="th-TH" sz="1300" dirty="0">
              <a:latin typeface="Calibri" panose="020F0502020204030204" pitchFamily="34" charset="0"/>
            </a:endParaRPr>
          </a:p>
        </p:txBody>
      </p:sp>
      <p:sp>
        <p:nvSpPr>
          <p:cNvPr id="5" name="ตัวแทนเนื้อหา 2">
            <a:extLst>
              <a:ext uri="{FF2B5EF4-FFF2-40B4-BE49-F238E27FC236}">
                <a16:creationId xmlns:a16="http://schemas.microsoft.com/office/drawing/2014/main" id="{8B3A79FF-5086-4084-ACB7-66632BD97591}"/>
              </a:ext>
            </a:extLst>
          </p:cNvPr>
          <p:cNvSpPr txBox="1">
            <a:spLocks/>
          </p:cNvSpPr>
          <p:nvPr/>
        </p:nvSpPr>
        <p:spPr>
          <a:xfrm>
            <a:off x="5743300" y="1474652"/>
            <a:ext cx="5958114" cy="5243286"/>
          </a:xfrm>
          <a:prstGeom prst="rect">
            <a:avLst/>
          </a:prstGeom>
          <a:ln>
            <a:solidFill>
              <a:schemeClr val="tx1">
                <a:lumMod val="85000"/>
                <a:lumOff val="15000"/>
              </a:schemeClr>
            </a:solidFill>
          </a:ln>
        </p:spPr>
        <p:txBody>
          <a:bodyPr vert="horz" lIns="91440" tIns="45720" rIns="91440" bIns="45720" rtlCol="0">
            <a:normAutofit fontScale="77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It’s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Downlands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Road, in Bristol.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Oh yes, I know it. And the postcode?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It’s BS8 9PU.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Right ... and I need to know the size.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Yes, I’ve measured it carefully and it’s 1.5m long ...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Right.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0.75m wide ...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OK.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And it’s 0.5m high or deep.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Great. So I’ll calculate the volume in a moment and get some quotes for that. But first can you tell me, you know, very generally, what will be in the box?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Yes there’s mostly clothes.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OK. [writing down]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And there’s some books.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OK. Good. Um ... Anything else?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Yes, there’s also some toys.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A: OK and what is the total value, do you think, of the contents? </a:t>
            </a:r>
          </a:p>
          <a:p>
            <a:pPr marL="0" marR="0" lvl="0" indent="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Well the main costs are the clothes and the books – they’ll be about £1500 but then the toys are about another two hundred – so I’d put down £1700. </a:t>
            </a: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endParaRPr kumimoji="0" lang="th-TH" sz="1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6" name="Title 1">
            <a:extLst>
              <a:ext uri="{FF2B5EF4-FFF2-40B4-BE49-F238E27FC236}">
                <a16:creationId xmlns:a16="http://schemas.microsoft.com/office/drawing/2014/main" id="{10AED37B-27A8-4144-B23B-252D90284BC9}"/>
              </a:ext>
            </a:extLst>
          </p:cNvPr>
          <p:cNvSpPr>
            <a:spLocks noGrp="1"/>
          </p:cNvSpPr>
          <p:nvPr>
            <p:ph type="title"/>
          </p:nvPr>
        </p:nvSpPr>
        <p:spPr>
          <a:xfrm>
            <a:off x="8441816" y="497840"/>
            <a:ext cx="2641600" cy="547577"/>
          </a:xfrm>
        </p:spPr>
        <p:txBody>
          <a:bodyPr>
            <a:normAutofit/>
          </a:bodyPr>
          <a:lstStyle/>
          <a:p>
            <a:r>
              <a:rPr lang="en-US" sz="3200" b="1" dirty="0">
                <a:latin typeface="Calibri" panose="020F0502020204030204" pitchFamily="34" charset="0"/>
                <a:cs typeface="Calibri" panose="020F0502020204030204" pitchFamily="34" charset="0"/>
              </a:rPr>
              <a:t>Track 1_Script </a:t>
            </a:r>
          </a:p>
        </p:txBody>
      </p:sp>
      <p:sp>
        <p:nvSpPr>
          <p:cNvPr id="7" name="เครื่องหมายลบ 6">
            <a:extLst>
              <a:ext uri="{FF2B5EF4-FFF2-40B4-BE49-F238E27FC236}">
                <a16:creationId xmlns:a16="http://schemas.microsoft.com/office/drawing/2014/main" id="{313A034C-4E50-4964-BAE3-9B73C8F658B3}"/>
              </a:ext>
            </a:extLst>
          </p:cNvPr>
          <p:cNvSpPr/>
          <p:nvPr/>
        </p:nvSpPr>
        <p:spPr>
          <a:xfrm>
            <a:off x="235768" y="2683839"/>
            <a:ext cx="1713025"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 name="เครื่องหมายลบ 7">
            <a:extLst>
              <a:ext uri="{FF2B5EF4-FFF2-40B4-BE49-F238E27FC236}">
                <a16:creationId xmlns:a16="http://schemas.microsoft.com/office/drawing/2014/main" id="{DA3A0624-AA29-46C1-A388-0A0BAAB7D9E0}"/>
              </a:ext>
            </a:extLst>
          </p:cNvPr>
          <p:cNvSpPr/>
          <p:nvPr/>
        </p:nvSpPr>
        <p:spPr>
          <a:xfrm>
            <a:off x="425101" y="5359985"/>
            <a:ext cx="1713025"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 name="เครื่องหมายลบ 8">
            <a:extLst>
              <a:ext uri="{FF2B5EF4-FFF2-40B4-BE49-F238E27FC236}">
                <a16:creationId xmlns:a16="http://schemas.microsoft.com/office/drawing/2014/main" id="{763748CC-598E-452E-AE3A-3A1D8C1B8C91}"/>
              </a:ext>
            </a:extLst>
          </p:cNvPr>
          <p:cNvSpPr/>
          <p:nvPr/>
        </p:nvSpPr>
        <p:spPr>
          <a:xfrm>
            <a:off x="5545902" y="2166984"/>
            <a:ext cx="1713025"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 name="เครื่องหมายลบ 9">
            <a:extLst>
              <a:ext uri="{FF2B5EF4-FFF2-40B4-BE49-F238E27FC236}">
                <a16:creationId xmlns:a16="http://schemas.microsoft.com/office/drawing/2014/main" id="{50A2116A-C871-4BA7-A51A-E6739D0CF5B6}"/>
              </a:ext>
            </a:extLst>
          </p:cNvPr>
          <p:cNvSpPr/>
          <p:nvPr/>
        </p:nvSpPr>
        <p:spPr>
          <a:xfrm>
            <a:off x="6533989" y="4603934"/>
            <a:ext cx="1713025"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 name="เครื่องหมายลบ 10">
            <a:extLst>
              <a:ext uri="{FF2B5EF4-FFF2-40B4-BE49-F238E27FC236}">
                <a16:creationId xmlns:a16="http://schemas.microsoft.com/office/drawing/2014/main" id="{37FE0C79-7E2C-42FE-95ED-05D48D3C56FF}"/>
              </a:ext>
            </a:extLst>
          </p:cNvPr>
          <p:cNvSpPr/>
          <p:nvPr/>
        </p:nvSpPr>
        <p:spPr>
          <a:xfrm>
            <a:off x="6685107" y="5163749"/>
            <a:ext cx="1296297"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 name="เครื่องหมายลบ 12">
            <a:extLst>
              <a:ext uri="{FF2B5EF4-FFF2-40B4-BE49-F238E27FC236}">
                <a16:creationId xmlns:a16="http://schemas.microsoft.com/office/drawing/2014/main" id="{9F600BEC-E101-4908-BA51-03950729CBD5}"/>
              </a:ext>
            </a:extLst>
          </p:cNvPr>
          <p:cNvSpPr/>
          <p:nvPr/>
        </p:nvSpPr>
        <p:spPr>
          <a:xfrm>
            <a:off x="6963779" y="5736339"/>
            <a:ext cx="1296297"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4" name="เครื่องหมายลบ 13">
            <a:extLst>
              <a:ext uri="{FF2B5EF4-FFF2-40B4-BE49-F238E27FC236}">
                <a16:creationId xmlns:a16="http://schemas.microsoft.com/office/drawing/2014/main" id="{B9AA3A2C-4FA3-472E-9525-C807E29F2670}"/>
              </a:ext>
            </a:extLst>
          </p:cNvPr>
          <p:cNvSpPr/>
          <p:nvPr/>
        </p:nvSpPr>
        <p:spPr>
          <a:xfrm>
            <a:off x="10536860" y="6493692"/>
            <a:ext cx="852497" cy="253274"/>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pic>
        <p:nvPicPr>
          <p:cNvPr id="15" name="Track 1 Sending package">
            <a:hlinkClick r:id="" action="ppaction://media"/>
            <a:extLst>
              <a:ext uri="{FF2B5EF4-FFF2-40B4-BE49-F238E27FC236}">
                <a16:creationId xmlns:a16="http://schemas.microsoft.com/office/drawing/2014/main" id="{8E87206E-A9D2-4EA0-830B-426CEDE420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2277" y="486956"/>
            <a:ext cx="609600" cy="609600"/>
          </a:xfrm>
          <a:prstGeom prst="rect">
            <a:avLst/>
          </a:prstGeom>
        </p:spPr>
      </p:pic>
      <p:sp>
        <p:nvSpPr>
          <p:cNvPr id="16" name="เครื่องหมายลบ 15">
            <a:extLst>
              <a:ext uri="{FF2B5EF4-FFF2-40B4-BE49-F238E27FC236}">
                <a16:creationId xmlns:a16="http://schemas.microsoft.com/office/drawing/2014/main" id="{39D54E5A-7B34-4F8D-84C9-DD170A6DB08D}"/>
              </a:ext>
            </a:extLst>
          </p:cNvPr>
          <p:cNvSpPr/>
          <p:nvPr/>
        </p:nvSpPr>
        <p:spPr>
          <a:xfrm>
            <a:off x="3229395" y="875505"/>
            <a:ext cx="3148152"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7" name="เครื่องหมายลบ 16">
            <a:extLst>
              <a:ext uri="{FF2B5EF4-FFF2-40B4-BE49-F238E27FC236}">
                <a16:creationId xmlns:a16="http://schemas.microsoft.com/office/drawing/2014/main" id="{3C20C188-B42A-4038-AFF4-56A4E8099428}"/>
              </a:ext>
            </a:extLst>
          </p:cNvPr>
          <p:cNvSpPr/>
          <p:nvPr/>
        </p:nvSpPr>
        <p:spPr>
          <a:xfrm>
            <a:off x="798556" y="1328059"/>
            <a:ext cx="5773445" cy="26125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2" name="สี่เหลี่ยมผืนผ้า 1">
            <a:extLst>
              <a:ext uri="{FF2B5EF4-FFF2-40B4-BE49-F238E27FC236}">
                <a16:creationId xmlns:a16="http://schemas.microsoft.com/office/drawing/2014/main" id="{1B887854-65BE-471E-9980-21FE5E7209CE}"/>
              </a:ext>
            </a:extLst>
          </p:cNvPr>
          <p:cNvSpPr/>
          <p:nvPr/>
        </p:nvSpPr>
        <p:spPr>
          <a:xfrm>
            <a:off x="73907" y="169633"/>
            <a:ext cx="948815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You will hear a telephone conversation between a customer and an agent at a company which ships large boxes overseas. </a:t>
            </a:r>
            <a:endParaRPr kumimoji="0" lang="th-TH" sz="14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 name="ตัวแทนหมายเลขสไลด์ 3">
            <a:extLst>
              <a:ext uri="{FF2B5EF4-FFF2-40B4-BE49-F238E27FC236}">
                <a16:creationId xmlns:a16="http://schemas.microsoft.com/office/drawing/2014/main" id="{89BAB845-671E-77A8-0C4F-D79CA9A9194C}"/>
              </a:ext>
            </a:extLst>
          </p:cNvPr>
          <p:cNvSpPr>
            <a:spLocks noGrp="1"/>
          </p:cNvSpPr>
          <p:nvPr>
            <p:ph type="sldNum" sz="quarter" idx="12"/>
          </p:nvPr>
        </p:nvSpPr>
        <p:spPr>
          <a:xfrm>
            <a:off x="9243649" y="6356350"/>
            <a:ext cx="2743200" cy="365125"/>
          </a:xfrm>
        </p:spPr>
        <p:txBody>
          <a:bodyPr/>
          <a:lstStyle/>
          <a:p>
            <a:fld id="{A49294A5-3B36-476D-B126-8E310777178B}" type="slidenum">
              <a:rPr lang="th-TH" smtClean="0"/>
              <a:t>9</a:t>
            </a:fld>
            <a:endParaRPr lang="th-TH" dirty="0"/>
          </a:p>
        </p:txBody>
      </p:sp>
    </p:spTree>
    <p:extLst>
      <p:ext uri="{BB962C8B-B14F-4D97-AF65-F5344CB8AC3E}">
        <p14:creationId xmlns:p14="http://schemas.microsoft.com/office/powerpoint/2010/main" val="31056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4592" fill="hold"/>
                                        <p:tgtEl>
                                          <p:spTgt spid="15"/>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9" grpId="0" animBg="1"/>
      <p:bldP spid="10" grpId="0" animBg="1"/>
      <p:bldP spid="11" grpId="0" animBg="1"/>
      <p:bldP spid="13" grpId="0" animBg="1"/>
      <p:bldP spid="14"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2436</Words>
  <Application>Microsoft Office PowerPoint</Application>
  <PresentationFormat>Widescreen</PresentationFormat>
  <Paragraphs>358</Paragraphs>
  <Slides>15</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Century Gothic</vt:lpstr>
      <vt:lpstr>Garamond</vt:lpstr>
      <vt:lpstr>Times New Roman</vt:lpstr>
      <vt:lpstr>Office Theme</vt:lpstr>
      <vt:lpstr>Listening</vt:lpstr>
      <vt:lpstr>PRACTICE 1: Time</vt:lpstr>
      <vt:lpstr>PRACTICE 2: Numbers </vt:lpstr>
      <vt:lpstr>PowerPoint Presentation</vt:lpstr>
      <vt:lpstr>PowerPoint Presentation</vt:lpstr>
      <vt:lpstr>PowerPoint Presentation</vt:lpstr>
      <vt:lpstr>Track 1 </vt:lpstr>
      <vt:lpstr>PowerPoint Presentation</vt:lpstr>
      <vt:lpstr>Track 1_Script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dc:title>
  <dc:creator>Apapan Ruengkul</dc:creator>
  <cp:lastModifiedBy>Apapan Ruengkul</cp:lastModifiedBy>
  <cp:revision>3</cp:revision>
  <dcterms:created xsi:type="dcterms:W3CDTF">2023-01-11T18:19:12Z</dcterms:created>
  <dcterms:modified xsi:type="dcterms:W3CDTF">2023-03-14T15:09:01Z</dcterms:modified>
</cp:coreProperties>
</file>